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7"/>
  </p:notesMasterIdLst>
  <p:sldIdLst>
    <p:sldId id="258" r:id="rId2"/>
    <p:sldId id="294" r:id="rId3"/>
    <p:sldId id="295" r:id="rId4"/>
    <p:sldId id="259" r:id="rId5"/>
    <p:sldId id="305" r:id="rId6"/>
    <p:sldId id="311" r:id="rId7"/>
    <p:sldId id="313" r:id="rId8"/>
    <p:sldId id="312" r:id="rId9"/>
    <p:sldId id="314" r:id="rId10"/>
    <p:sldId id="315" r:id="rId11"/>
    <p:sldId id="316" r:id="rId12"/>
    <p:sldId id="317" r:id="rId13"/>
    <p:sldId id="318" r:id="rId14"/>
    <p:sldId id="319" r:id="rId15"/>
    <p:sldId id="27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2C15"/>
    <a:srgbClr val="00FF01"/>
    <a:srgbClr val="BF552F"/>
    <a:srgbClr val="B9512C"/>
    <a:srgbClr val="9F0707"/>
    <a:srgbClr val="16A7FF"/>
    <a:srgbClr val="F8EE3E"/>
    <a:srgbClr val="15A6FF"/>
    <a:srgbClr val="213FE8"/>
    <a:srgbClr val="B2B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 autoAdjust="0"/>
    <p:restoredTop sz="94660" autoAdjust="0"/>
  </p:normalViewPr>
  <p:slideViewPr>
    <p:cSldViewPr snapToGrid="0">
      <p:cViewPr varScale="1">
        <p:scale>
          <a:sx n="87" d="100"/>
          <a:sy n="87" d="100"/>
        </p:scale>
        <p:origin x="624" y="72"/>
      </p:cViewPr>
      <p:guideLst/>
    </p:cSldViewPr>
  </p:slideViewPr>
  <p:outlineViewPr>
    <p:cViewPr>
      <p:scale>
        <a:sx n="33" d="100"/>
        <a:sy n="33" d="100"/>
      </p:scale>
      <p:origin x="0" y="-1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77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824AD91-6A99-4B16-AE4E-BC58876CD6C1}" type="datetimeFigureOut">
              <a:rPr lang="ar-SA" smtClean="0"/>
              <a:t>18/11/47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286C65F-449E-43BF-9ED6-59B6DBED0AE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5333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D352-63A0-4C6C-9CF1-472DE4A4ECD0}" type="datetimeFigureOut">
              <a:rPr lang="ar-SA" smtClean="0"/>
              <a:t>18/11/47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C42C-8649-4F6B-A3A8-7DB4504C79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2165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D352-63A0-4C6C-9CF1-472DE4A4ECD0}" type="datetimeFigureOut">
              <a:rPr lang="ar-SA" smtClean="0"/>
              <a:t>18/11/47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C42C-8649-4F6B-A3A8-7DB4504C79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8268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D352-63A0-4C6C-9CF1-472DE4A4ECD0}" type="datetimeFigureOut">
              <a:rPr lang="ar-SA" smtClean="0"/>
              <a:t>18/11/47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C42C-8649-4F6B-A3A8-7DB4504C79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3006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D352-63A0-4C6C-9CF1-472DE4A4ECD0}" type="datetimeFigureOut">
              <a:rPr lang="ar-SA" smtClean="0"/>
              <a:t>18/11/47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C42C-8649-4F6B-A3A8-7DB4504C79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2008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D352-63A0-4C6C-9CF1-472DE4A4ECD0}" type="datetimeFigureOut">
              <a:rPr lang="ar-SA" smtClean="0"/>
              <a:t>18/11/47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C42C-8649-4F6B-A3A8-7DB4504C79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341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D352-63A0-4C6C-9CF1-472DE4A4ECD0}" type="datetimeFigureOut">
              <a:rPr lang="ar-SA" smtClean="0"/>
              <a:t>18/11/47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C42C-8649-4F6B-A3A8-7DB4504C79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667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D352-63A0-4C6C-9CF1-472DE4A4ECD0}" type="datetimeFigureOut">
              <a:rPr lang="ar-SA" smtClean="0"/>
              <a:t>18/11/47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C42C-8649-4F6B-A3A8-7DB4504C79D6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494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D352-63A0-4C6C-9CF1-472DE4A4ECD0}" type="datetimeFigureOut">
              <a:rPr lang="ar-SA" smtClean="0"/>
              <a:t>18/11/47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C42C-8649-4F6B-A3A8-7DB4504C79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2661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D352-63A0-4C6C-9CF1-472DE4A4ECD0}" type="datetimeFigureOut">
              <a:rPr lang="ar-SA" smtClean="0"/>
              <a:t>18/11/47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C42C-8649-4F6B-A3A8-7DB4504C79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1874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D352-63A0-4C6C-9CF1-472DE4A4ECD0}" type="datetimeFigureOut">
              <a:rPr lang="ar-SA" smtClean="0"/>
              <a:t>18/11/47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C42C-8649-4F6B-A3A8-7DB4504C79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0395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C53D352-63A0-4C6C-9CF1-472DE4A4ECD0}" type="datetimeFigureOut">
              <a:rPr lang="ar-SA" smtClean="0"/>
              <a:t>18/11/47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C42C-8649-4F6B-A3A8-7DB4504C79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3506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C53D352-63A0-4C6C-9CF1-472DE4A4ECD0}" type="datetimeFigureOut">
              <a:rPr lang="ar-SA" smtClean="0"/>
              <a:t>18/11/47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7220C42C-8649-4F6B-A3A8-7DB4504C79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743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g"/><Relationship Id="rId7" Type="http://schemas.microsoft.com/office/2007/relationships/hdphoto" Target="../media/hdphoto2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10" Type="http://schemas.openxmlformats.org/officeDocument/2006/relationships/image" Target="../media/image9.png"/><Relationship Id="rId4" Type="http://schemas.openxmlformats.org/officeDocument/2006/relationships/image" Target="../media/image5.jp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microsoft.com/office/2007/relationships/hdphoto" Target="../media/hdphoto2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محتوى 2">
            <a:extLst>
              <a:ext uri="{FF2B5EF4-FFF2-40B4-BE49-F238E27FC236}">
                <a16:creationId xmlns="" xmlns:a16="http://schemas.microsoft.com/office/drawing/2014/main" id="{1872E1A1-EA71-433F-B592-8FCBE20592CC}"/>
              </a:ext>
            </a:extLst>
          </p:cNvPr>
          <p:cNvSpPr txBox="1">
            <a:spLocks/>
          </p:cNvSpPr>
          <p:nvPr/>
        </p:nvSpPr>
        <p:spPr>
          <a:xfrm>
            <a:off x="9955162" y="6349180"/>
            <a:ext cx="2124736" cy="3760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spc="600" dirty="0">
                <a:solidFill>
                  <a:schemeClr val="tx1"/>
                </a:solidFill>
                <a:latin typeface="Century Schoolbook" panose="02040604050505020304" pitchFamily="18" charset="0"/>
              </a:rPr>
              <a:t> Essa </a:t>
            </a:r>
            <a:r>
              <a:rPr lang="en-US" sz="1100" spc="600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Alhadad</a:t>
            </a:r>
            <a:endParaRPr lang="ar-SA" sz="1100" spc="600" dirty="0">
              <a:solidFill>
                <a:schemeClr val="tx1"/>
              </a:solidFill>
              <a:latin typeface="Century Schoolbook" panose="020406040505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ar-SA" sz="1100" spc="6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" name="عنصر نائب للمحتوى 2">
            <a:extLst>
              <a:ext uri="{FF2B5EF4-FFF2-40B4-BE49-F238E27FC236}">
                <a16:creationId xmlns="" xmlns:a16="http://schemas.microsoft.com/office/drawing/2014/main" id="{44922C89-F887-4E14-8CD2-74B62A2A680F}"/>
              </a:ext>
            </a:extLst>
          </p:cNvPr>
          <p:cNvSpPr txBox="1">
            <a:spLocks/>
          </p:cNvSpPr>
          <p:nvPr/>
        </p:nvSpPr>
        <p:spPr>
          <a:xfrm>
            <a:off x="2876549" y="3754181"/>
            <a:ext cx="7735824" cy="12771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600" b="1" dirty="0" err="1">
                <a:solidFill>
                  <a:srgbClr val="233CA0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B</a:t>
            </a:r>
            <a:r>
              <a:rPr lang="en-US" sz="5400" dirty="0" err="1">
                <a:solidFill>
                  <a:schemeClr val="tx1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wabit</a:t>
            </a:r>
            <a:r>
              <a:rPr lang="en-US" sz="5400" dirty="0">
                <a:solidFill>
                  <a:schemeClr val="tx1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solidFill>
                  <a:srgbClr val="233CA0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A</a:t>
            </a:r>
            <a:r>
              <a:rPr lang="en-US" sz="5400" dirty="0" err="1">
                <a:solidFill>
                  <a:schemeClr val="tx1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lrwad</a:t>
            </a:r>
            <a:r>
              <a:rPr lang="en-US" sz="5400" dirty="0">
                <a:solidFill>
                  <a:schemeClr val="tx1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 </a:t>
            </a:r>
            <a:r>
              <a:rPr lang="en-US" sz="6600" b="1" dirty="0">
                <a:solidFill>
                  <a:srgbClr val="445DD0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A</a:t>
            </a:r>
            <a:r>
              <a:rPr lang="en-US" sz="5400" dirty="0">
                <a:solidFill>
                  <a:schemeClr val="tx1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cademy </a:t>
            </a:r>
            <a:endParaRPr lang="ar-SA" sz="5400" dirty="0">
              <a:solidFill>
                <a:schemeClr val="tx1"/>
              </a:solidFill>
              <a:latin typeface="Franklin Gothic Book" panose="020B05030201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ar-SA" sz="5400" b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="" xmlns:a16="http://schemas.microsoft.com/office/drawing/2014/main" id="{5E7DBCC6-E031-4657-83F1-56E36114A5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00" t="11101" r="12734" b="14027"/>
          <a:stretch/>
        </p:blipFill>
        <p:spPr>
          <a:xfrm>
            <a:off x="4334255" y="156276"/>
            <a:ext cx="4714495" cy="35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79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خطط انسيابي: تخزين بالوصول التسلسلي 18">
            <a:extLst>
              <a:ext uri="{FF2B5EF4-FFF2-40B4-BE49-F238E27FC236}">
                <a16:creationId xmlns="" xmlns:a16="http://schemas.microsoft.com/office/drawing/2014/main" id="{DAE38D34-31CF-44A4-AD36-E972698AED1B}"/>
              </a:ext>
            </a:extLst>
          </p:cNvPr>
          <p:cNvSpPr/>
          <p:nvPr/>
        </p:nvSpPr>
        <p:spPr>
          <a:xfrm flipH="1">
            <a:off x="9889958" y="194282"/>
            <a:ext cx="2127967" cy="1638201"/>
          </a:xfrm>
          <a:prstGeom prst="flowChartMagneticTape">
            <a:avLst/>
          </a:prstGeom>
          <a:ln>
            <a:solidFill>
              <a:srgbClr val="BF552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i="1" spc="-150" dirty="0">
                <a:solidFill>
                  <a:schemeClr val="tx1"/>
                </a:solidFill>
              </a:rPr>
              <a:t> فعل </a:t>
            </a:r>
          </a:p>
          <a:p>
            <a:pPr algn="ctr"/>
            <a:r>
              <a:rPr lang="en-US" sz="2400" b="1" i="1" u="sng" spc="-150" dirty="0">
                <a:solidFill>
                  <a:srgbClr val="FF0000"/>
                </a:solidFill>
              </a:rPr>
              <a:t>Do</a:t>
            </a:r>
            <a:r>
              <a:rPr lang="en-US" sz="2400" b="1" i="1" spc="-1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ar-SA" sz="2400" b="1" i="1" spc="-150" dirty="0">
                <a:solidFill>
                  <a:schemeClr val="tx1"/>
                </a:solidFill>
              </a:rPr>
              <a:t>الخفي / المساعد</a:t>
            </a:r>
            <a:endParaRPr lang="en-US" sz="2400" b="1" spc="-150" dirty="0">
              <a:solidFill>
                <a:schemeClr val="tx1"/>
              </a:solidFill>
            </a:endParaRPr>
          </a:p>
        </p:txBody>
      </p:sp>
      <p:sp>
        <p:nvSpPr>
          <p:cNvPr id="20" name="عنصر نائب للمحتوى 2">
            <a:extLst>
              <a:ext uri="{FF2B5EF4-FFF2-40B4-BE49-F238E27FC236}">
                <a16:creationId xmlns="" xmlns:a16="http://schemas.microsoft.com/office/drawing/2014/main" id="{D73CA883-5269-4A42-958C-1FC25AE576C6}"/>
              </a:ext>
            </a:extLst>
          </p:cNvPr>
          <p:cNvSpPr txBox="1">
            <a:spLocks/>
          </p:cNvSpPr>
          <p:nvPr/>
        </p:nvSpPr>
        <p:spPr>
          <a:xfrm>
            <a:off x="4060801" y="168909"/>
            <a:ext cx="4886017" cy="158087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sz="6300" b="1" spc="3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Simple</a:t>
            </a:r>
          </a:p>
          <a:p>
            <a:pPr rtl="0"/>
            <a:r>
              <a:rPr lang="en-US" sz="7100" b="1" spc="3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/ Does</a:t>
            </a:r>
            <a:r>
              <a:rPr lang="en-US" sz="5400" b="1" spc="3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3800" spc="3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عنصر نائب للمحتوى 2">
            <a:extLst>
              <a:ext uri="{FF2B5EF4-FFF2-40B4-BE49-F238E27FC236}">
                <a16:creationId xmlns="" xmlns:a16="http://schemas.microsoft.com/office/drawing/2014/main" id="{07511739-C70E-4765-BEC5-CB5FC23A24F6}"/>
              </a:ext>
            </a:extLst>
          </p:cNvPr>
          <p:cNvSpPr txBox="1">
            <a:spLocks/>
          </p:cNvSpPr>
          <p:nvPr/>
        </p:nvSpPr>
        <p:spPr>
          <a:xfrm>
            <a:off x="4060800" y="2278488"/>
            <a:ext cx="4886017" cy="225503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1400" b="1" dirty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en-US" sz="3600" b="1" dirty="0">
                <a:solidFill>
                  <a:schemeClr val="tx1"/>
                </a:solidFill>
              </a:rPr>
              <a:t>I </a:t>
            </a:r>
            <a:r>
              <a:rPr lang="en-US" sz="3600" b="1" u="sng" dirty="0">
                <a:solidFill>
                  <a:srgbClr val="00B050"/>
                </a:solidFill>
              </a:rPr>
              <a:t>do 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8EE3E"/>
                </a:solidFill>
              </a:rPr>
              <a:t>have </a:t>
            </a:r>
            <a:r>
              <a:rPr lang="en-US" sz="3600" b="1" dirty="0">
                <a:solidFill>
                  <a:schemeClr val="tx1"/>
                </a:solidFill>
              </a:rPr>
              <a:t>40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8EE3E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</a:rPr>
              <a:t>students.</a:t>
            </a:r>
          </a:p>
          <a:p>
            <a:pPr marL="0" indent="0" algn="l" rtl="0">
              <a:buNone/>
            </a:pPr>
            <a:endParaRPr lang="en-US" sz="3600" b="1" dirty="0">
              <a:solidFill>
                <a:schemeClr val="tx1"/>
              </a:solidFill>
            </a:endParaRPr>
          </a:p>
          <a:p>
            <a:pPr marL="0" indent="0" algn="l" rtl="0">
              <a:buNone/>
            </a:pPr>
            <a:r>
              <a:rPr lang="en-US" sz="3600" b="1" dirty="0">
                <a:solidFill>
                  <a:schemeClr val="tx1"/>
                </a:solidFill>
              </a:rPr>
              <a:t>Do I have 40 student?</a:t>
            </a:r>
          </a:p>
          <a:p>
            <a:pPr marL="0" indent="0" algn="ctr" rtl="0">
              <a:buFont typeface="Arial" panose="020B0604020202020204" pitchFamily="34" charset="0"/>
              <a:buNone/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عنصر نائب للمحتوى 2">
            <a:extLst>
              <a:ext uri="{FF2B5EF4-FFF2-40B4-BE49-F238E27FC236}">
                <a16:creationId xmlns="" xmlns:a16="http://schemas.microsoft.com/office/drawing/2014/main" id="{B0B237B7-8C50-4349-92A9-9EBC03DFF540}"/>
              </a:ext>
            </a:extLst>
          </p:cNvPr>
          <p:cNvSpPr txBox="1">
            <a:spLocks/>
          </p:cNvSpPr>
          <p:nvPr/>
        </p:nvSpPr>
        <p:spPr>
          <a:xfrm>
            <a:off x="3513221" y="5062231"/>
            <a:ext cx="7264076" cy="92392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ar-SA" sz="3600" b="1" dirty="0">
                <a:solidFill>
                  <a:schemeClr val="tx1"/>
                </a:solidFill>
              </a:rPr>
              <a:t>نقوم بعكس الجملة المثبتة بعد تخيل الفعل الخفي </a:t>
            </a:r>
            <a:r>
              <a:rPr lang="en-US" sz="3600" b="1" dirty="0">
                <a:solidFill>
                  <a:schemeClr val="tx1"/>
                </a:solidFill>
              </a:rPr>
              <a:t>do</a:t>
            </a:r>
            <a:endParaRPr lang="ar-SA" sz="3600" b="1" dirty="0">
              <a:solidFill>
                <a:schemeClr val="tx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ar-SA" sz="3600" b="1" dirty="0">
                <a:solidFill>
                  <a:schemeClr val="tx1"/>
                </a:solidFill>
              </a:rPr>
              <a:t>فتصير سؤال بمعنى هل؟</a:t>
            </a:r>
            <a:endParaRPr lang="en-US" sz="3600" b="1" dirty="0">
              <a:solidFill>
                <a:schemeClr val="tx1"/>
              </a:solidFill>
            </a:endParaRPr>
          </a:p>
        </p:txBody>
      </p:sp>
      <p:cxnSp>
        <p:nvCxnSpPr>
          <p:cNvPr id="3" name="رابط كسهم مستقيم 2">
            <a:extLst>
              <a:ext uri="{FF2B5EF4-FFF2-40B4-BE49-F238E27FC236}">
                <a16:creationId xmlns="" xmlns:a16="http://schemas.microsoft.com/office/drawing/2014/main" id="{64B378EB-4B02-4225-94EE-DE99E644B2A1}"/>
              </a:ext>
            </a:extLst>
          </p:cNvPr>
          <p:cNvCxnSpPr>
            <a:cxnSpLocks/>
          </p:cNvCxnSpPr>
          <p:nvPr/>
        </p:nvCxnSpPr>
        <p:spPr>
          <a:xfrm flipH="1">
            <a:off x="4295274" y="2887579"/>
            <a:ext cx="541421" cy="7940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رابط كسهم مستقيم 7">
            <a:extLst>
              <a:ext uri="{FF2B5EF4-FFF2-40B4-BE49-F238E27FC236}">
                <a16:creationId xmlns="" xmlns:a16="http://schemas.microsoft.com/office/drawing/2014/main" id="{1454A245-6835-48E4-821F-F6C6D75FB4F2}"/>
              </a:ext>
            </a:extLst>
          </p:cNvPr>
          <p:cNvCxnSpPr>
            <a:cxnSpLocks/>
          </p:cNvCxnSpPr>
          <p:nvPr/>
        </p:nvCxnSpPr>
        <p:spPr>
          <a:xfrm>
            <a:off x="4295274" y="2887579"/>
            <a:ext cx="541421" cy="7940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173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خطط انسيابي: تخزين بالوصول التسلسلي 18">
            <a:extLst>
              <a:ext uri="{FF2B5EF4-FFF2-40B4-BE49-F238E27FC236}">
                <a16:creationId xmlns="" xmlns:a16="http://schemas.microsoft.com/office/drawing/2014/main" id="{DAE38D34-31CF-44A4-AD36-E972698AED1B}"/>
              </a:ext>
            </a:extLst>
          </p:cNvPr>
          <p:cNvSpPr/>
          <p:nvPr/>
        </p:nvSpPr>
        <p:spPr>
          <a:xfrm flipH="1">
            <a:off x="9889958" y="194282"/>
            <a:ext cx="2127967" cy="1638201"/>
          </a:xfrm>
          <a:prstGeom prst="flowChartMagneticTape">
            <a:avLst/>
          </a:prstGeom>
          <a:ln>
            <a:solidFill>
              <a:srgbClr val="BF552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i="1" spc="-150" dirty="0">
                <a:solidFill>
                  <a:schemeClr val="tx1"/>
                </a:solidFill>
              </a:rPr>
              <a:t> فعل </a:t>
            </a:r>
          </a:p>
          <a:p>
            <a:pPr algn="ctr"/>
            <a:r>
              <a:rPr lang="en-US" sz="2400" b="1" i="1" u="sng" spc="-150" dirty="0">
                <a:solidFill>
                  <a:srgbClr val="FF0000"/>
                </a:solidFill>
              </a:rPr>
              <a:t>Do</a:t>
            </a:r>
            <a:r>
              <a:rPr lang="en-US" sz="2400" b="1" i="1" spc="-1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ar-SA" sz="2400" b="1" i="1" spc="-150" dirty="0">
                <a:solidFill>
                  <a:schemeClr val="tx1"/>
                </a:solidFill>
              </a:rPr>
              <a:t>الخفي / المساعد</a:t>
            </a:r>
            <a:endParaRPr lang="en-US" sz="2400" b="1" spc="-150" dirty="0">
              <a:solidFill>
                <a:schemeClr val="tx1"/>
              </a:solidFill>
            </a:endParaRPr>
          </a:p>
        </p:txBody>
      </p:sp>
      <p:sp>
        <p:nvSpPr>
          <p:cNvPr id="20" name="عنصر نائب للمحتوى 2">
            <a:extLst>
              <a:ext uri="{FF2B5EF4-FFF2-40B4-BE49-F238E27FC236}">
                <a16:creationId xmlns="" xmlns:a16="http://schemas.microsoft.com/office/drawing/2014/main" id="{D73CA883-5269-4A42-958C-1FC25AE576C6}"/>
              </a:ext>
            </a:extLst>
          </p:cNvPr>
          <p:cNvSpPr txBox="1">
            <a:spLocks/>
          </p:cNvSpPr>
          <p:nvPr/>
        </p:nvSpPr>
        <p:spPr>
          <a:xfrm>
            <a:off x="4060801" y="168909"/>
            <a:ext cx="4886017" cy="158087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sz="6300" b="1" spc="3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Simple</a:t>
            </a:r>
          </a:p>
          <a:p>
            <a:pPr rtl="0"/>
            <a:r>
              <a:rPr lang="en-US" sz="7100" b="1" spc="3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/ Does</a:t>
            </a:r>
            <a:r>
              <a:rPr lang="en-US" sz="5400" b="1" spc="3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3800" spc="3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عنصر نائب للمحتوى 2">
            <a:extLst>
              <a:ext uri="{FF2B5EF4-FFF2-40B4-BE49-F238E27FC236}">
                <a16:creationId xmlns="" xmlns:a16="http://schemas.microsoft.com/office/drawing/2014/main" id="{B0B237B7-8C50-4349-92A9-9EBC03DFF540}"/>
              </a:ext>
            </a:extLst>
          </p:cNvPr>
          <p:cNvSpPr txBox="1">
            <a:spLocks/>
          </p:cNvSpPr>
          <p:nvPr/>
        </p:nvSpPr>
        <p:spPr>
          <a:xfrm>
            <a:off x="3513221" y="5296218"/>
            <a:ext cx="7264076" cy="923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ar-SA" sz="3600" b="1" dirty="0">
                <a:solidFill>
                  <a:schemeClr val="tx1"/>
                </a:solidFill>
              </a:rPr>
              <a:t>قم بصياغة الجمل أعلاه كسؤال ثم قم بنفيها.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0" name="عنصر نائب للمحتوى 2">
            <a:extLst>
              <a:ext uri="{FF2B5EF4-FFF2-40B4-BE49-F238E27FC236}">
                <a16:creationId xmlns="" xmlns:a16="http://schemas.microsoft.com/office/drawing/2014/main" id="{BE756D5C-06C1-47DB-B3B9-A4EE6D0E45E9}"/>
              </a:ext>
            </a:extLst>
          </p:cNvPr>
          <p:cNvSpPr txBox="1">
            <a:spLocks/>
          </p:cNvSpPr>
          <p:nvPr/>
        </p:nvSpPr>
        <p:spPr>
          <a:xfrm>
            <a:off x="8061159" y="2410396"/>
            <a:ext cx="3862136" cy="1908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800" b="1" dirty="0">
                <a:solidFill>
                  <a:schemeClr val="tx1"/>
                </a:solidFill>
              </a:rPr>
              <a:t>He 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has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00FF0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a hammer</a:t>
            </a:r>
          </a:p>
          <a:p>
            <a:pPr marL="0" indent="0" algn="l" rtl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tx1"/>
                </a:solidFill>
              </a:rPr>
              <a:t>She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has</a:t>
            </a:r>
            <a:r>
              <a:rPr lang="en-US" sz="2800" b="1" dirty="0">
                <a:solidFill>
                  <a:schemeClr val="tx1"/>
                </a:solidFill>
              </a:rPr>
              <a:t> two brothers.</a:t>
            </a:r>
          </a:p>
          <a:p>
            <a:pPr marL="0" indent="0" algn="l" rtl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tx1"/>
                </a:solidFill>
              </a:rPr>
              <a:t>It    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has</a:t>
            </a:r>
            <a:r>
              <a:rPr lang="en-US" sz="2800" b="1" dirty="0">
                <a:solidFill>
                  <a:schemeClr val="tx1"/>
                </a:solidFill>
              </a:rPr>
              <a:t> a knife. </a:t>
            </a:r>
          </a:p>
          <a:p>
            <a:pPr marL="0" indent="0" algn="l" rtl="0">
              <a:buFont typeface="Arial" panose="020B0604020202020204" pitchFamily="34" charset="0"/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عنصر نائب للمحتوى 2">
            <a:extLst>
              <a:ext uri="{FF2B5EF4-FFF2-40B4-BE49-F238E27FC236}">
                <a16:creationId xmlns="" xmlns:a16="http://schemas.microsoft.com/office/drawing/2014/main" id="{5FDACBBC-17DC-4FDD-9E11-D31E32B3F718}"/>
              </a:ext>
            </a:extLst>
          </p:cNvPr>
          <p:cNvSpPr txBox="1">
            <a:spLocks/>
          </p:cNvSpPr>
          <p:nvPr/>
        </p:nvSpPr>
        <p:spPr>
          <a:xfrm>
            <a:off x="2486056" y="2044038"/>
            <a:ext cx="5125452" cy="26758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3600" b="1" dirty="0">
                <a:solidFill>
                  <a:schemeClr val="tx1"/>
                </a:solidFill>
              </a:rPr>
              <a:t>We 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8EE3E"/>
                </a:solidFill>
              </a:rPr>
              <a:t>have </a:t>
            </a:r>
            <a:r>
              <a:rPr lang="en-US" sz="3600" b="1" dirty="0">
                <a:solidFill>
                  <a:schemeClr val="tx1"/>
                </a:solidFill>
              </a:rPr>
              <a:t>a class.</a:t>
            </a:r>
          </a:p>
          <a:p>
            <a:pPr marL="0" indent="0" algn="l" rtl="0">
              <a:buNone/>
            </a:pPr>
            <a:r>
              <a:rPr lang="en-US" sz="3600" b="1" dirty="0">
                <a:solidFill>
                  <a:schemeClr val="tx1"/>
                </a:solidFill>
              </a:rPr>
              <a:t>You 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8EE3E"/>
                </a:solidFill>
              </a:rPr>
              <a:t>have </a:t>
            </a:r>
            <a:r>
              <a:rPr lang="en-US" sz="3600" b="1" dirty="0">
                <a:solidFill>
                  <a:schemeClr val="tx1"/>
                </a:solidFill>
              </a:rPr>
              <a:t>some scissors.</a:t>
            </a:r>
          </a:p>
          <a:p>
            <a:pPr marL="0" indent="0" algn="l" rtl="0">
              <a:buNone/>
            </a:pPr>
            <a:r>
              <a:rPr lang="en-US" sz="3600" b="1" dirty="0">
                <a:solidFill>
                  <a:schemeClr val="tx1"/>
                </a:solidFill>
              </a:rPr>
              <a:t>They 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8EE3E"/>
                </a:solidFill>
              </a:rPr>
              <a:t>have a</a:t>
            </a:r>
            <a:r>
              <a:rPr lang="en-US" sz="3600" b="1" dirty="0">
                <a:solidFill>
                  <a:schemeClr val="tx1"/>
                </a:solidFill>
              </a:rPr>
              <a:t> sister.</a:t>
            </a:r>
          </a:p>
          <a:p>
            <a:pPr marL="0" indent="0" algn="l" rtl="0">
              <a:buNone/>
            </a:pPr>
            <a:r>
              <a:rPr lang="en-US" sz="3600" b="1" dirty="0">
                <a:solidFill>
                  <a:schemeClr val="tx1"/>
                </a:solidFill>
              </a:rPr>
              <a:t>I 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8EE3E"/>
                </a:solidFill>
              </a:rPr>
              <a:t>have </a:t>
            </a:r>
            <a:r>
              <a:rPr lang="en-US" sz="3600" b="1" dirty="0">
                <a:solidFill>
                  <a:schemeClr val="tx1"/>
                </a:solidFill>
              </a:rPr>
              <a:t>40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8EE3E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</a:rPr>
              <a:t>students</a:t>
            </a:r>
          </a:p>
          <a:p>
            <a:pPr marL="0" indent="0" algn="l" rtl="0">
              <a:buFont typeface="Arial" panose="020B0604020202020204" pitchFamily="34" charset="0"/>
              <a:buNone/>
            </a:pP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24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خطط انسيابي: تخزين بالوصول التسلسلي 18">
            <a:extLst>
              <a:ext uri="{FF2B5EF4-FFF2-40B4-BE49-F238E27FC236}">
                <a16:creationId xmlns="" xmlns:a16="http://schemas.microsoft.com/office/drawing/2014/main" id="{DAE38D34-31CF-44A4-AD36-E972698AED1B}"/>
              </a:ext>
            </a:extLst>
          </p:cNvPr>
          <p:cNvSpPr/>
          <p:nvPr/>
        </p:nvSpPr>
        <p:spPr>
          <a:xfrm flipH="1">
            <a:off x="9503229" y="194282"/>
            <a:ext cx="2514696" cy="1906661"/>
          </a:xfrm>
          <a:prstGeom prst="flowChartMagneticTape">
            <a:avLst/>
          </a:prstGeom>
          <a:ln>
            <a:solidFill>
              <a:srgbClr val="BF552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2400" b="1" i="1" spc="-150" dirty="0">
                <a:solidFill>
                  <a:schemeClr val="tx1"/>
                </a:solidFill>
              </a:rPr>
              <a:t> فعل </a:t>
            </a:r>
            <a:r>
              <a:rPr lang="ar-SA" sz="2400" b="1" i="1" spc="-150" dirty="0" smtClean="0">
                <a:solidFill>
                  <a:schemeClr val="tx1"/>
                </a:solidFill>
              </a:rPr>
              <a:t> </a:t>
            </a:r>
            <a:r>
              <a:rPr lang="en-US" sz="2400" b="1" i="1" u="sng" spc="-150" dirty="0" smtClean="0">
                <a:solidFill>
                  <a:srgbClr val="FF0000"/>
                </a:solidFill>
              </a:rPr>
              <a:t>Do</a:t>
            </a:r>
            <a:r>
              <a:rPr lang="en-US" sz="2400" b="1" i="1" spc="-150" dirty="0" smtClean="0">
                <a:solidFill>
                  <a:schemeClr val="tx1"/>
                </a:solidFill>
              </a:rPr>
              <a:t> </a:t>
            </a:r>
            <a:endParaRPr lang="en-US" sz="2400" b="1" i="1" spc="-150" dirty="0">
              <a:solidFill>
                <a:schemeClr val="tx1"/>
              </a:solidFill>
            </a:endParaRPr>
          </a:p>
          <a:p>
            <a:pPr algn="ctr"/>
            <a:r>
              <a:rPr lang="ar-SA" sz="2400" b="1" i="1" spc="-150" dirty="0">
                <a:solidFill>
                  <a:schemeClr val="tx1"/>
                </a:solidFill>
              </a:rPr>
              <a:t>الخفي / </a:t>
            </a:r>
            <a:r>
              <a:rPr lang="ar-SA" sz="2400" b="1" i="1" spc="-150" dirty="0" smtClean="0">
                <a:solidFill>
                  <a:schemeClr val="tx1"/>
                </a:solidFill>
              </a:rPr>
              <a:t>المساعد</a:t>
            </a:r>
            <a:endParaRPr lang="en-US" sz="2400" b="1" i="1" spc="-15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spc="-150" dirty="0" smtClean="0">
                <a:solidFill>
                  <a:srgbClr val="00B050"/>
                </a:solidFill>
              </a:rPr>
              <a:t>have</a:t>
            </a:r>
            <a:endParaRPr lang="en-US" sz="2400" b="1" spc="-150" dirty="0">
              <a:solidFill>
                <a:srgbClr val="00B050"/>
              </a:solidFill>
            </a:endParaRPr>
          </a:p>
        </p:txBody>
      </p:sp>
      <p:sp>
        <p:nvSpPr>
          <p:cNvPr id="20" name="عنصر نائب للمحتوى 2">
            <a:extLst>
              <a:ext uri="{FF2B5EF4-FFF2-40B4-BE49-F238E27FC236}">
                <a16:creationId xmlns="" xmlns:a16="http://schemas.microsoft.com/office/drawing/2014/main" id="{D73CA883-5269-4A42-958C-1FC25AE576C6}"/>
              </a:ext>
            </a:extLst>
          </p:cNvPr>
          <p:cNvSpPr txBox="1">
            <a:spLocks/>
          </p:cNvSpPr>
          <p:nvPr/>
        </p:nvSpPr>
        <p:spPr>
          <a:xfrm>
            <a:off x="4060801" y="168909"/>
            <a:ext cx="4886017" cy="158087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sz="6300" b="1" spc="3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Simple</a:t>
            </a:r>
          </a:p>
          <a:p>
            <a:pPr rtl="0"/>
            <a:r>
              <a:rPr lang="en-US" sz="7100" b="1" spc="3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/ Does</a:t>
            </a:r>
            <a:r>
              <a:rPr lang="en-US" sz="5400" b="1" spc="3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3800" spc="3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="" xmlns:a16="http://schemas.microsoft.com/office/drawing/2014/main" id="{CA3C5FC3-5104-47E8-86CC-6CA24EB629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00"/>
          <a:stretch/>
        </p:blipFill>
        <p:spPr>
          <a:xfrm>
            <a:off x="3021129" y="2605661"/>
            <a:ext cx="8039968" cy="3535881"/>
          </a:xfrm>
          <a:prstGeom prst="rect">
            <a:avLst/>
          </a:prstGeom>
        </p:spPr>
      </p:pic>
      <p:sp>
        <p:nvSpPr>
          <p:cNvPr id="13" name="عنصر نائب للمحتوى 2">
            <a:extLst>
              <a:ext uri="{FF2B5EF4-FFF2-40B4-BE49-F238E27FC236}">
                <a16:creationId xmlns="" xmlns:a16="http://schemas.microsoft.com/office/drawing/2014/main" id="{808264F7-C127-4C21-94D3-69A0D757B83E}"/>
              </a:ext>
            </a:extLst>
          </p:cNvPr>
          <p:cNvSpPr txBox="1">
            <a:spLocks/>
          </p:cNvSpPr>
          <p:nvPr/>
        </p:nvSpPr>
        <p:spPr>
          <a:xfrm>
            <a:off x="2962412" y="1968251"/>
            <a:ext cx="3160167" cy="50164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ar-SA" sz="3600" b="1" dirty="0">
                <a:solidFill>
                  <a:schemeClr val="tx1"/>
                </a:solidFill>
              </a:rPr>
              <a:t>قم بحل التمرين التالي: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209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خطط انسيابي: تخزين بالوصول التسلسلي 18">
            <a:extLst>
              <a:ext uri="{FF2B5EF4-FFF2-40B4-BE49-F238E27FC236}">
                <a16:creationId xmlns="" xmlns:a16="http://schemas.microsoft.com/office/drawing/2014/main" id="{DAE38D34-31CF-44A4-AD36-E972698AED1B}"/>
              </a:ext>
            </a:extLst>
          </p:cNvPr>
          <p:cNvSpPr/>
          <p:nvPr/>
        </p:nvSpPr>
        <p:spPr>
          <a:xfrm flipH="1">
            <a:off x="9491811" y="368453"/>
            <a:ext cx="2127967" cy="1638201"/>
          </a:xfrm>
          <a:prstGeom prst="flowChartMagneticTap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i="1" spc="-150" dirty="0">
                <a:solidFill>
                  <a:schemeClr val="tx1"/>
                </a:solidFill>
              </a:rPr>
              <a:t>New </a:t>
            </a:r>
            <a:r>
              <a:rPr lang="en-US" sz="2400" b="1" i="1" spc="-150" dirty="0">
                <a:solidFill>
                  <a:srgbClr val="00B050"/>
                </a:solidFill>
              </a:rPr>
              <a:t>Vocabulary</a:t>
            </a:r>
            <a:endParaRPr lang="en-US" sz="2400" b="1" spc="-150" dirty="0">
              <a:solidFill>
                <a:srgbClr val="00B050"/>
              </a:solidFill>
            </a:endParaRPr>
          </a:p>
        </p:txBody>
      </p:sp>
      <p:sp>
        <p:nvSpPr>
          <p:cNvPr id="20" name="عنصر نائب للمحتوى 2">
            <a:extLst>
              <a:ext uri="{FF2B5EF4-FFF2-40B4-BE49-F238E27FC236}">
                <a16:creationId xmlns="" xmlns:a16="http://schemas.microsoft.com/office/drawing/2014/main" id="{D73CA883-5269-4A42-958C-1FC25AE576C6}"/>
              </a:ext>
            </a:extLst>
          </p:cNvPr>
          <p:cNvSpPr txBox="1">
            <a:spLocks/>
          </p:cNvSpPr>
          <p:nvPr/>
        </p:nvSpPr>
        <p:spPr>
          <a:xfrm>
            <a:off x="3722035" y="121928"/>
            <a:ext cx="4886017" cy="126284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sz="6300" b="1" spc="3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Simple</a:t>
            </a:r>
          </a:p>
          <a:p>
            <a:pPr rtl="0"/>
            <a:r>
              <a:rPr lang="en-US" sz="4000" b="1" dirty="0">
                <a:solidFill>
                  <a:schemeClr val="tx1"/>
                </a:solidFill>
              </a:rPr>
              <a:t>Multi Tool? / Survival Tool</a:t>
            </a:r>
            <a:endParaRPr lang="en-US" sz="34300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عنصر نائب للمحتوى 2">
            <a:extLst>
              <a:ext uri="{FF2B5EF4-FFF2-40B4-BE49-F238E27FC236}">
                <a16:creationId xmlns="" xmlns:a16="http://schemas.microsoft.com/office/drawing/2014/main" id="{808264F7-C127-4C21-94D3-69A0D757B83E}"/>
              </a:ext>
            </a:extLst>
          </p:cNvPr>
          <p:cNvSpPr txBox="1">
            <a:spLocks/>
          </p:cNvSpPr>
          <p:nvPr/>
        </p:nvSpPr>
        <p:spPr>
          <a:xfrm>
            <a:off x="3722035" y="1763107"/>
            <a:ext cx="5775157" cy="82653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</a:rPr>
              <a:t>blade - can opener - cover - hammer - ruler  pair of pliers - pair of scissors </a:t>
            </a:r>
            <a:r>
              <a:rPr lang="en-US" sz="2000" dirty="0">
                <a:solidFill>
                  <a:schemeClr val="tx1"/>
                </a:solidFill>
              </a:rPr>
              <a:t>- saw - </a:t>
            </a:r>
            <a:r>
              <a:rPr lang="en-US" sz="2000" u="sng" dirty="0">
                <a:solidFill>
                  <a:schemeClr val="tx1"/>
                </a:solidFill>
              </a:rPr>
              <a:t>wrenches or spanner</a:t>
            </a:r>
            <a:endParaRPr lang="en-US" sz="4000" u="sng" dirty="0">
              <a:solidFill>
                <a:schemeClr val="tx1"/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="" xmlns:a16="http://schemas.microsoft.com/office/drawing/2014/main" id="{EAE92D6F-F6BA-4431-8811-37F66193CA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1566" y1="6314" x2="3787" y2="99796"/>
                        <a14:foregroundMark x1="97074" y1="96945" x2="38038" y2="5499"/>
                        <a14:foregroundMark x1="78313" y1="4277" x2="41652" y2="24847"/>
                        <a14:foregroundMark x1="92943" y1="30346" x2="56454" y2="54379"/>
                        <a14:foregroundMark x1="97074" y1="58248" x2="75559" y2="1018"/>
                        <a14:foregroundMark x1="95353" y1="24644" x2="77108" y2="204"/>
                        <a14:foregroundMark x1="90534" y1="1629" x2="64716" y2="14868"/>
                        <a14:foregroundMark x1="73150" y1="26069" x2="58520" y2="10794"/>
                        <a14:foregroundMark x1="68158" y1="3259" x2="38382" y2="6314"/>
                        <a14:foregroundMark x1="94320" y1="5295" x2="93287" y2="86354"/>
                        <a14:foregroundMark x1="85886" y1="63747" x2="47332" y2="91853"/>
                        <a14:foregroundMark x1="83649" y1="92668" x2="40275" y2="79633"/>
                        <a14:foregroundMark x1="30465" y1="94094" x2="75043" y2="93279"/>
                        <a14:foregroundMark x1="87263" y1="96538" x2="38382" y2="97149"/>
                        <a14:foregroundMark x1="60929" y1="71487" x2="37522" y2="81466"/>
                        <a14:foregroundMark x1="25818" y1="91853" x2="44923" y2="76578"/>
                        <a14:foregroundMark x1="45439" y1="44807" x2="25301" y2="204"/>
                        <a14:foregroundMark x1="36489" y1="37678" x2="21687" y2="3259"/>
                        <a14:foregroundMark x1="38898" y1="43585" x2="33735" y2="56415"/>
                        <a14:foregroundMark x1="52668" y1="35845" x2="52668" y2="35845"/>
                        <a14:foregroundMark x1="54561" y1="41548" x2="48881" y2="29939"/>
                        <a14:foregroundMark x1="72289" y1="65784" x2="78830" y2="70876"/>
                        <a14:foregroundMark x1="20998" y1="96334" x2="13941" y2="96334"/>
                        <a14:foregroundMark x1="7401" y1="87169" x2="19105" y2="71894"/>
                        <a14:foregroundMark x1="2754" y1="74745" x2="28744" y2="68635"/>
                        <a14:foregroundMark x1="19621" y1="76986" x2="14114" y2="77597"/>
                        <a14:foregroundMark x1="2238" y1="80244" x2="7057" y2="56415"/>
                        <a14:foregroundMark x1="16523" y1="59063" x2="5508" y2="55804"/>
                        <a14:foregroundMark x1="2238" y1="53157" x2="38554" y2="50509"/>
                        <a14:foregroundMark x1="26850" y1="35234" x2="2926" y2="46029"/>
                        <a14:foregroundMark x1="34596" y1="79226" x2="46299" y2="65173"/>
                        <a14:foregroundMark x1="29948" y1="35438" x2="20138" y2="10998"/>
                        <a14:foregroundMark x1="17900" y1="4888" x2="9294" y2="7739"/>
                        <a14:foregroundMark x1="21170" y1="17108" x2="9466" y2="204"/>
                        <a14:foregroundMark x1="20654" y1="21385" x2="861" y2="407"/>
                        <a14:foregroundMark x1="13597" y1="84114" x2="11704" y2="84114"/>
                      </a14:backgroundRemoval>
                    </a14:imgEffect>
                  </a14:imgLayer>
                </a14:imgProps>
              </a:ext>
            </a:extLst>
          </a:blip>
          <a:srcRect t="9946"/>
          <a:stretch/>
        </p:blipFill>
        <p:spPr>
          <a:xfrm>
            <a:off x="7120840" y="2651270"/>
            <a:ext cx="4752705" cy="370445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8E2C123A-1466-41FA-A926-94BB409554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115">
                        <a14:foregroundMark x1="79646" y1="44765" x2="72788" y2="66787"/>
                        <a14:foregroundMark x1="19027" y1="42238" x2="4204" y2="54874"/>
                        <a14:foregroundMark x1="15708" y1="33574" x2="5531" y2="24188"/>
                        <a14:foregroundMark x1="20354" y1="36101" x2="22345" y2="38267"/>
                        <a14:foregroundMark x1="17478" y1="9747" x2="8850" y2="19134"/>
                        <a14:backgroundMark x1="4204" y1="6137" x2="2655" y2="35379"/>
                        <a14:backgroundMark x1="1770" y1="43682" x2="2434" y2="895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0134" y="3060475"/>
            <a:ext cx="4993486" cy="3259152"/>
          </a:xfrm>
          <a:prstGeom prst="rect">
            <a:avLst/>
          </a:prstGeom>
        </p:spPr>
      </p:pic>
      <p:sp>
        <p:nvSpPr>
          <p:cNvPr id="8" name="عنصر نائب للمحتوى 2">
            <a:extLst>
              <a:ext uri="{FF2B5EF4-FFF2-40B4-BE49-F238E27FC236}">
                <a16:creationId xmlns="" xmlns:a16="http://schemas.microsoft.com/office/drawing/2014/main" id="{13AED4F5-0066-4E7D-A6FD-4520E2A0B04B}"/>
              </a:ext>
            </a:extLst>
          </p:cNvPr>
          <p:cNvSpPr txBox="1">
            <a:spLocks/>
          </p:cNvSpPr>
          <p:nvPr/>
        </p:nvSpPr>
        <p:spPr>
          <a:xfrm>
            <a:off x="4373711" y="6375716"/>
            <a:ext cx="5139872" cy="406287"/>
          </a:xfrm>
          <a:prstGeom prst="rect">
            <a:avLst/>
          </a:prstGeom>
          <a:ln>
            <a:solidFill>
              <a:srgbClr val="F82C15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 dirty="0">
                <a:solidFill>
                  <a:schemeClr val="tx1"/>
                </a:solidFill>
              </a:rPr>
              <a:t>The Survival Tool has a ruler, but the Multi Tool doesn't.</a:t>
            </a:r>
            <a:endParaRPr lang="en-US" sz="4400" u="sng" dirty="0">
              <a:solidFill>
                <a:schemeClr val="tx1"/>
              </a:solidFill>
            </a:endParaRPr>
          </a:p>
        </p:txBody>
      </p:sp>
      <p:sp>
        <p:nvSpPr>
          <p:cNvPr id="10" name="عنصر نائب للمحتوى 2">
            <a:extLst>
              <a:ext uri="{FF2B5EF4-FFF2-40B4-BE49-F238E27FC236}">
                <a16:creationId xmlns="" xmlns:a16="http://schemas.microsoft.com/office/drawing/2014/main" id="{414F0C50-3208-4A2B-A536-628FF0B35E8C}"/>
              </a:ext>
            </a:extLst>
          </p:cNvPr>
          <p:cNvSpPr txBox="1">
            <a:spLocks/>
          </p:cNvSpPr>
          <p:nvPr/>
        </p:nvSpPr>
        <p:spPr>
          <a:xfrm>
            <a:off x="8327838" y="4563656"/>
            <a:ext cx="1908564" cy="5255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Survival Tool</a:t>
            </a:r>
          </a:p>
        </p:txBody>
      </p:sp>
    </p:spTree>
    <p:extLst>
      <p:ext uri="{BB962C8B-B14F-4D97-AF65-F5344CB8AC3E}">
        <p14:creationId xmlns:p14="http://schemas.microsoft.com/office/powerpoint/2010/main" val="1902962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خطط انسيابي: تخزين بالوصول التسلسلي 18">
            <a:extLst>
              <a:ext uri="{FF2B5EF4-FFF2-40B4-BE49-F238E27FC236}">
                <a16:creationId xmlns="" xmlns:a16="http://schemas.microsoft.com/office/drawing/2014/main" id="{DAE38D34-31CF-44A4-AD36-E972698AED1B}"/>
              </a:ext>
            </a:extLst>
          </p:cNvPr>
          <p:cNvSpPr/>
          <p:nvPr/>
        </p:nvSpPr>
        <p:spPr>
          <a:xfrm flipH="1">
            <a:off x="8947545" y="284103"/>
            <a:ext cx="2852057" cy="2255004"/>
          </a:xfrm>
          <a:prstGeom prst="flowChartMagneticTap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i="1" dirty="0" smtClean="0">
                <a:solidFill>
                  <a:schemeClr val="tx1"/>
                </a:solidFill>
              </a:rPr>
              <a:t>باستخدام المفردات في المربع المجاور: قم بصياغة جمل مثبته وأسالة ثم إجابة بجملة منفية كما في المثال: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20" name="عنصر نائب للمحتوى 2">
            <a:extLst>
              <a:ext uri="{FF2B5EF4-FFF2-40B4-BE49-F238E27FC236}">
                <a16:creationId xmlns="" xmlns:a16="http://schemas.microsoft.com/office/drawing/2014/main" id="{D73CA883-5269-4A42-958C-1FC25AE576C6}"/>
              </a:ext>
            </a:extLst>
          </p:cNvPr>
          <p:cNvSpPr txBox="1">
            <a:spLocks/>
          </p:cNvSpPr>
          <p:nvPr/>
        </p:nvSpPr>
        <p:spPr>
          <a:xfrm>
            <a:off x="3799759" y="284103"/>
            <a:ext cx="4886017" cy="136070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sz="6300" b="1" spc="3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Simple</a:t>
            </a:r>
          </a:p>
          <a:p>
            <a:pPr rtl="0"/>
            <a:r>
              <a:rPr lang="ar-SA" sz="6900" b="1" dirty="0" smtClean="0">
                <a:solidFill>
                  <a:schemeClr val="tx1"/>
                </a:solidFill>
              </a:rPr>
              <a:t>/ تمرين منزلي</a:t>
            </a:r>
            <a:r>
              <a:rPr lang="en-US" sz="6900" b="1" dirty="0" smtClean="0">
                <a:solidFill>
                  <a:schemeClr val="tx1"/>
                </a:solidFill>
              </a:rPr>
              <a:t>Task</a:t>
            </a:r>
            <a:endParaRPr lang="en-US" sz="34300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عنصر نائب للمحتوى 2">
            <a:extLst>
              <a:ext uri="{FF2B5EF4-FFF2-40B4-BE49-F238E27FC236}">
                <a16:creationId xmlns="" xmlns:a16="http://schemas.microsoft.com/office/drawing/2014/main" id="{808264F7-C127-4C21-94D3-69A0D757B83E}"/>
              </a:ext>
            </a:extLst>
          </p:cNvPr>
          <p:cNvSpPr txBox="1">
            <a:spLocks/>
          </p:cNvSpPr>
          <p:nvPr/>
        </p:nvSpPr>
        <p:spPr>
          <a:xfrm>
            <a:off x="3172388" y="1712575"/>
            <a:ext cx="5775157" cy="82653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</a:rPr>
              <a:t>blade - can opener - cover - hammer - ruler  pair of pliers - pair of scissors </a:t>
            </a:r>
            <a:r>
              <a:rPr lang="en-US" sz="2000" dirty="0" smtClean="0">
                <a:solidFill>
                  <a:schemeClr val="tx1"/>
                </a:solidFill>
              </a:rPr>
              <a:t>– saw - </a:t>
            </a:r>
            <a:r>
              <a:rPr lang="en-US" sz="2000" u="sng" dirty="0">
                <a:solidFill>
                  <a:schemeClr val="tx1"/>
                </a:solidFill>
              </a:rPr>
              <a:t>wrenches or spanner</a:t>
            </a:r>
            <a:endParaRPr lang="en-US" sz="4000" u="sng" dirty="0">
              <a:solidFill>
                <a:schemeClr val="tx1"/>
              </a:solidFill>
            </a:endParaRPr>
          </a:p>
        </p:txBody>
      </p:sp>
      <p:sp>
        <p:nvSpPr>
          <p:cNvPr id="8" name="عنصر نائب للمحتوى 2">
            <a:extLst>
              <a:ext uri="{FF2B5EF4-FFF2-40B4-BE49-F238E27FC236}">
                <a16:creationId xmlns="" xmlns:a16="http://schemas.microsoft.com/office/drawing/2014/main" id="{13AED4F5-0066-4E7D-A6FD-4520E2A0B04B}"/>
              </a:ext>
            </a:extLst>
          </p:cNvPr>
          <p:cNvSpPr txBox="1">
            <a:spLocks/>
          </p:cNvSpPr>
          <p:nvPr/>
        </p:nvSpPr>
        <p:spPr>
          <a:xfrm>
            <a:off x="5301344" y="2866409"/>
            <a:ext cx="6760027" cy="191091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i="1" dirty="0">
                <a:solidFill>
                  <a:schemeClr val="tx1"/>
                </a:solidFill>
              </a:rPr>
              <a:t>The Survival </a:t>
            </a:r>
            <a:r>
              <a:rPr lang="en-US" sz="2000" b="1" i="1" dirty="0" smtClean="0">
                <a:solidFill>
                  <a:schemeClr val="tx1"/>
                </a:solidFill>
              </a:rPr>
              <a:t>Tool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i="1" dirty="0" smtClean="0">
                <a:solidFill>
                  <a:schemeClr val="tx1"/>
                </a:solidFill>
              </a:rPr>
              <a:t>It has </a:t>
            </a:r>
            <a:r>
              <a:rPr lang="en-US" sz="2000" i="1" dirty="0">
                <a:solidFill>
                  <a:schemeClr val="tx1"/>
                </a:solidFill>
              </a:rPr>
              <a:t>a </a:t>
            </a:r>
            <a:r>
              <a:rPr lang="en-US" sz="2000" i="1" dirty="0" smtClean="0">
                <a:solidFill>
                  <a:schemeClr val="tx1"/>
                </a:solidFill>
              </a:rPr>
              <a:t>ruler.  </a:t>
            </a:r>
            <a:r>
              <a:rPr lang="en-US" sz="1600" b="1" i="1" dirty="0" smtClean="0">
                <a:solidFill>
                  <a:srgbClr val="FF0000"/>
                </a:solidFill>
              </a:rPr>
              <a:t>Does it have a hammer? </a:t>
            </a:r>
            <a:r>
              <a:rPr lang="en-US" sz="2000" b="1" i="1" dirty="0" smtClean="0">
                <a:solidFill>
                  <a:srgbClr val="FF0000"/>
                </a:solidFill>
              </a:rPr>
              <a:t>/</a:t>
            </a:r>
            <a:r>
              <a:rPr lang="en-US" sz="1900" i="1" dirty="0" smtClean="0">
                <a:solidFill>
                  <a:srgbClr val="FF0000"/>
                </a:solidFill>
              </a:rPr>
              <a:t> </a:t>
            </a:r>
            <a:r>
              <a:rPr lang="en-US" sz="1700" i="1" dirty="0" smtClean="0">
                <a:solidFill>
                  <a:srgbClr val="00B050"/>
                </a:solidFill>
              </a:rPr>
              <a:t>No. It doesn’t have a hammer</a:t>
            </a:r>
            <a:r>
              <a:rPr lang="en-US" sz="1900" i="1" dirty="0" smtClean="0">
                <a:solidFill>
                  <a:srgbClr val="00B050"/>
                </a:solidFill>
              </a:rPr>
              <a:t>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i="1" dirty="0" smtClean="0">
                <a:solidFill>
                  <a:schemeClr val="tx1"/>
                </a:solidFill>
              </a:rPr>
              <a:t>..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i="1" dirty="0" smtClean="0">
                <a:solidFill>
                  <a:schemeClr val="tx1"/>
                </a:solidFill>
              </a:rPr>
              <a:t>..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i="1" dirty="0" smtClean="0">
                <a:solidFill>
                  <a:schemeClr val="tx1"/>
                </a:solidFill>
              </a:rPr>
              <a:t>..</a:t>
            </a:r>
          </a:p>
        </p:txBody>
      </p:sp>
      <p:grpSp>
        <p:nvGrpSpPr>
          <p:cNvPr id="4" name="مجموعة 3"/>
          <p:cNvGrpSpPr/>
          <p:nvPr/>
        </p:nvGrpSpPr>
        <p:grpSpPr>
          <a:xfrm>
            <a:off x="2461754" y="2652730"/>
            <a:ext cx="2469475" cy="2354700"/>
            <a:chOff x="2461754" y="2652729"/>
            <a:chExt cx="4752705" cy="3704453"/>
          </a:xfrm>
        </p:grpSpPr>
        <p:pic>
          <p:nvPicPr>
            <p:cNvPr id="2" name="صورة 1">
              <a:extLst>
                <a:ext uri="{FF2B5EF4-FFF2-40B4-BE49-F238E27FC236}">
                  <a16:creationId xmlns="" xmlns:a16="http://schemas.microsoft.com/office/drawing/2014/main" id="{EAE92D6F-F6BA-4431-8811-37F66193CA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91566" y1="6314" x2="3787" y2="99796"/>
                          <a14:foregroundMark x1="97074" y1="96945" x2="38038" y2="5499"/>
                          <a14:foregroundMark x1="78313" y1="4277" x2="41652" y2="24847"/>
                          <a14:foregroundMark x1="92943" y1="30346" x2="56454" y2="54379"/>
                          <a14:foregroundMark x1="97074" y1="58248" x2="75559" y2="1018"/>
                          <a14:foregroundMark x1="95353" y1="24644" x2="77108" y2="204"/>
                          <a14:foregroundMark x1="90534" y1="1629" x2="64716" y2="14868"/>
                          <a14:foregroundMark x1="73150" y1="26069" x2="58520" y2="10794"/>
                          <a14:foregroundMark x1="68158" y1="3259" x2="38382" y2="6314"/>
                          <a14:foregroundMark x1="94320" y1="5295" x2="93287" y2="86354"/>
                          <a14:foregroundMark x1="85886" y1="63747" x2="47332" y2="91853"/>
                          <a14:foregroundMark x1="83649" y1="92668" x2="40275" y2="79633"/>
                          <a14:foregroundMark x1="30465" y1="94094" x2="75043" y2="93279"/>
                          <a14:foregroundMark x1="87263" y1="96538" x2="38382" y2="97149"/>
                          <a14:foregroundMark x1="60929" y1="71487" x2="37522" y2="81466"/>
                          <a14:foregroundMark x1="25818" y1="91853" x2="44923" y2="76578"/>
                          <a14:foregroundMark x1="45439" y1="44807" x2="25301" y2="204"/>
                          <a14:foregroundMark x1="36489" y1="37678" x2="21687" y2="3259"/>
                          <a14:foregroundMark x1="38898" y1="43585" x2="33735" y2="56415"/>
                          <a14:foregroundMark x1="52668" y1="35845" x2="52668" y2="35845"/>
                          <a14:foregroundMark x1="54561" y1="41548" x2="48881" y2="29939"/>
                          <a14:foregroundMark x1="72289" y1="65784" x2="78830" y2="70876"/>
                          <a14:foregroundMark x1="20998" y1="96334" x2="13941" y2="96334"/>
                          <a14:foregroundMark x1="7401" y1="87169" x2="19105" y2="71894"/>
                          <a14:foregroundMark x1="2754" y1="74745" x2="28744" y2="68635"/>
                          <a14:foregroundMark x1="19621" y1="76986" x2="14114" y2="77597"/>
                          <a14:foregroundMark x1="2238" y1="80244" x2="7057" y2="56415"/>
                          <a14:foregroundMark x1="16523" y1="59063" x2="5508" y2="55804"/>
                          <a14:foregroundMark x1="2238" y1="53157" x2="38554" y2="50509"/>
                          <a14:foregroundMark x1="26850" y1="35234" x2="2926" y2="46029"/>
                          <a14:foregroundMark x1="34596" y1="79226" x2="46299" y2="65173"/>
                          <a14:foregroundMark x1="29948" y1="35438" x2="20138" y2="10998"/>
                          <a14:foregroundMark x1="17900" y1="4888" x2="9294" y2="7739"/>
                          <a14:foregroundMark x1="21170" y1="17108" x2="9466" y2="204"/>
                          <a14:foregroundMark x1="20654" y1="21385" x2="861" y2="407"/>
                          <a14:foregroundMark x1="13597" y1="84114" x2="11704" y2="84114"/>
                        </a14:backgroundRemoval>
                      </a14:imgEffect>
                    </a14:imgLayer>
                  </a14:imgProps>
                </a:ext>
              </a:extLst>
            </a:blip>
            <a:srcRect t="9946"/>
            <a:stretch/>
          </p:blipFill>
          <p:spPr>
            <a:xfrm>
              <a:off x="2461754" y="2652729"/>
              <a:ext cx="4752705" cy="3704453"/>
            </a:xfrm>
            <a:prstGeom prst="rect">
              <a:avLst/>
            </a:prstGeom>
          </p:spPr>
        </p:pic>
        <p:sp>
          <p:nvSpPr>
            <p:cNvPr id="10" name="عنصر نائب للمحتوى 2">
              <a:extLst>
                <a:ext uri="{FF2B5EF4-FFF2-40B4-BE49-F238E27FC236}">
                  <a16:creationId xmlns="" xmlns:a16="http://schemas.microsoft.com/office/drawing/2014/main" id="{414F0C50-3208-4A2B-A536-628FF0B35E8C}"/>
                </a:ext>
              </a:extLst>
            </p:cNvPr>
            <p:cNvSpPr txBox="1">
              <a:spLocks/>
            </p:cNvSpPr>
            <p:nvPr/>
          </p:nvSpPr>
          <p:spPr>
            <a:xfrm>
              <a:off x="3685655" y="4607712"/>
              <a:ext cx="1908565" cy="52557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 fontScale="55000" lnSpcReduction="20000"/>
            </a:bodyPr>
            <a:lstStyle>
              <a:lvl1pPr marL="228600" indent="-228600" algn="r" defTabSz="914400" rtl="1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-228600" algn="r" defTabSz="914400" rtl="1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685800" indent="-228600" algn="r" defTabSz="914400" rtl="1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914400" indent="-228600" algn="r" defTabSz="914400" rtl="1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143000" indent="-228600" algn="r" defTabSz="914400" rtl="1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312863" indent="-228600" algn="r" defTabSz="914400" rtl="1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84313" indent="-228600" algn="r" defTabSz="914400" rtl="1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57350" indent="-228600" algn="r" defTabSz="914400" rtl="1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82775" indent="-228600" algn="r" defTabSz="914400" rtl="1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Survival Tool</a:t>
              </a:r>
            </a:p>
          </p:txBody>
        </p:sp>
      </p:grpSp>
      <p:pic>
        <p:nvPicPr>
          <p:cNvPr id="11" name="صورة 10">
            <a:extLst>
              <a:ext uri="{FF2B5EF4-FFF2-40B4-BE49-F238E27FC236}">
                <a16:creationId xmlns="" xmlns:a16="http://schemas.microsoft.com/office/drawing/2014/main" id="{8E2C123A-1466-41FA-A926-94BB409554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115">
                        <a14:foregroundMark x1="79646" y1="44765" x2="72788" y2="66787"/>
                        <a14:foregroundMark x1="19027" y1="42238" x2="4204" y2="54874"/>
                        <a14:foregroundMark x1="15708" y1="33574" x2="5531" y2="24188"/>
                        <a14:foregroundMark x1="20354" y1="36101" x2="22345" y2="38267"/>
                        <a14:foregroundMark x1="17478" y1="9747" x2="8850" y2="19134"/>
                        <a14:backgroundMark x1="4204" y1="6137" x2="2655" y2="35379"/>
                        <a14:backgroundMark x1="1770" y1="43682" x2="2434" y2="895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4972" y="5050353"/>
            <a:ext cx="2769574" cy="1807647"/>
          </a:xfrm>
          <a:prstGeom prst="rect">
            <a:avLst/>
          </a:prstGeom>
        </p:spPr>
      </p:pic>
      <p:sp>
        <p:nvSpPr>
          <p:cNvPr id="12" name="عنصر نائب للمحتوى 2">
            <a:extLst>
              <a:ext uri="{FF2B5EF4-FFF2-40B4-BE49-F238E27FC236}">
                <a16:creationId xmlns="" xmlns:a16="http://schemas.microsoft.com/office/drawing/2014/main" id="{13AED4F5-0066-4E7D-A6FD-4520E2A0B04B}"/>
              </a:ext>
            </a:extLst>
          </p:cNvPr>
          <p:cNvSpPr txBox="1">
            <a:spLocks/>
          </p:cNvSpPr>
          <p:nvPr/>
        </p:nvSpPr>
        <p:spPr>
          <a:xfrm>
            <a:off x="5301344" y="4815896"/>
            <a:ext cx="6760028" cy="19223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i="1" dirty="0">
                <a:solidFill>
                  <a:schemeClr val="tx1"/>
                </a:solidFill>
              </a:rPr>
              <a:t>The </a:t>
            </a:r>
            <a:r>
              <a:rPr lang="en-US" sz="2000" b="1" i="1" dirty="0" err="1" smtClean="0">
                <a:solidFill>
                  <a:schemeClr val="tx1"/>
                </a:solidFill>
              </a:rPr>
              <a:t>MultiTool</a:t>
            </a:r>
            <a:endParaRPr lang="en-US" sz="2000" b="1" i="1" dirty="0" smtClean="0">
              <a:solidFill>
                <a:schemeClr val="tx1"/>
              </a:solidFill>
            </a:endParaRPr>
          </a:p>
          <a:p>
            <a:pPr marL="457200" indent="-457200" algn="l" rtl="0">
              <a:buFont typeface="+mj-lt"/>
              <a:buAutoNum type="arabicPeriod"/>
            </a:pPr>
            <a:r>
              <a:rPr lang="en-US" sz="1900" i="1" dirty="0" smtClean="0">
                <a:solidFill>
                  <a:schemeClr val="tx1"/>
                </a:solidFill>
              </a:rPr>
              <a:t>It has </a:t>
            </a:r>
            <a:r>
              <a:rPr lang="en-US" sz="1900" i="1" dirty="0">
                <a:solidFill>
                  <a:schemeClr val="tx1"/>
                </a:solidFill>
              </a:rPr>
              <a:t>a </a:t>
            </a:r>
            <a:r>
              <a:rPr lang="en-US" sz="1900" i="1" dirty="0" smtClean="0">
                <a:solidFill>
                  <a:schemeClr val="tx1"/>
                </a:solidFill>
              </a:rPr>
              <a:t>hammer</a:t>
            </a:r>
            <a:r>
              <a:rPr lang="en-US" sz="1900" i="1" dirty="0">
                <a:solidFill>
                  <a:schemeClr val="tx1"/>
                </a:solidFill>
              </a:rPr>
              <a:t>.</a:t>
            </a:r>
            <a:r>
              <a:rPr lang="en-US" sz="1900" i="1" dirty="0" smtClean="0">
                <a:solidFill>
                  <a:schemeClr val="tx1"/>
                </a:solidFill>
              </a:rPr>
              <a:t> </a:t>
            </a:r>
            <a:r>
              <a:rPr lang="en-US" sz="1600" b="1" i="1" dirty="0">
                <a:solidFill>
                  <a:srgbClr val="FF0000"/>
                </a:solidFill>
              </a:rPr>
              <a:t>Does it have a </a:t>
            </a:r>
            <a:r>
              <a:rPr lang="en-US" sz="1600" b="1" i="1" dirty="0" smtClean="0">
                <a:solidFill>
                  <a:srgbClr val="FF0000"/>
                </a:solidFill>
              </a:rPr>
              <a:t>screwdriver? </a:t>
            </a:r>
            <a:r>
              <a:rPr lang="en-US" sz="2100" b="1" i="1" dirty="0" smtClean="0">
                <a:solidFill>
                  <a:srgbClr val="FF0000"/>
                </a:solidFill>
              </a:rPr>
              <a:t>/ </a:t>
            </a:r>
            <a:r>
              <a:rPr lang="en-US" sz="1900" i="1" dirty="0">
                <a:solidFill>
                  <a:srgbClr val="00B050"/>
                </a:solidFill>
              </a:rPr>
              <a:t>No. It doesn’t have a screwdriver</a:t>
            </a:r>
            <a:endParaRPr lang="en-US" sz="1600" i="1" dirty="0" smtClean="0">
              <a:solidFill>
                <a:schemeClr val="tx1"/>
              </a:solidFill>
            </a:endParaRP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i="1" dirty="0" smtClean="0">
                <a:solidFill>
                  <a:schemeClr val="tx1"/>
                </a:solidFill>
              </a:rPr>
              <a:t>..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i="1" dirty="0" smtClean="0">
                <a:solidFill>
                  <a:schemeClr val="tx1"/>
                </a:solidFill>
              </a:rPr>
              <a:t>..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i="1" dirty="0" smtClean="0">
                <a:solidFill>
                  <a:schemeClr val="tx1"/>
                </a:solidFill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1617488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="" xmlns:a16="http://schemas.microsoft.com/office/drawing/2014/main" id="{30309CD5-4FAE-69EF-1CC8-194FD5CB08C2}"/>
              </a:ext>
            </a:extLst>
          </p:cNvPr>
          <p:cNvSpPr/>
          <p:nvPr/>
        </p:nvSpPr>
        <p:spPr>
          <a:xfrm>
            <a:off x="2754923" y="2590799"/>
            <a:ext cx="668215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dirty="0">
                <a:solidFill>
                  <a:srgbClr val="C00000"/>
                </a:solidFill>
                <a:latin typeface="Curlz MT" panose="04040404050702020202" pitchFamily="82" charset="0"/>
              </a:rPr>
              <a:t>Thank you</a:t>
            </a:r>
            <a:endParaRPr lang="ar-SA" sz="9600" dirty="0">
              <a:solidFill>
                <a:srgbClr val="C00000"/>
              </a:solidFill>
              <a:latin typeface="Curlz MT" panose="04040404050702020202" pitchFamily="82" charset="0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2D5900B4-E50C-47D7-9BF3-496889245272}"/>
              </a:ext>
            </a:extLst>
          </p:cNvPr>
          <p:cNvSpPr txBox="1">
            <a:spLocks/>
          </p:cNvSpPr>
          <p:nvPr/>
        </p:nvSpPr>
        <p:spPr>
          <a:xfrm>
            <a:off x="-96253" y="6471437"/>
            <a:ext cx="2754923" cy="38656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spc="600" dirty="0">
                <a:solidFill>
                  <a:schemeClr val="tx1"/>
                </a:solidFill>
                <a:latin typeface="Century Schoolbook" panose="02040604050505020304" pitchFamily="18" charset="0"/>
              </a:rPr>
              <a:t>T. Essa </a:t>
            </a:r>
            <a:r>
              <a:rPr lang="en-US" sz="1600" spc="600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Alhadad</a:t>
            </a:r>
            <a:endParaRPr lang="ar-SA" sz="1600" spc="600" dirty="0">
              <a:solidFill>
                <a:schemeClr val="tx1"/>
              </a:solidFill>
              <a:latin typeface="Century Schoolbook" panose="020406040505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ar-SA" sz="1600" spc="6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887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محتوى 2">
            <a:extLst>
              <a:ext uri="{FF2B5EF4-FFF2-40B4-BE49-F238E27FC236}">
                <a16:creationId xmlns="" xmlns:a16="http://schemas.microsoft.com/office/drawing/2014/main" id="{1872E1A1-EA71-433F-B592-8FCBE20592CC}"/>
              </a:ext>
            </a:extLst>
          </p:cNvPr>
          <p:cNvSpPr txBox="1">
            <a:spLocks/>
          </p:cNvSpPr>
          <p:nvPr/>
        </p:nvSpPr>
        <p:spPr>
          <a:xfrm>
            <a:off x="-473785" y="6538023"/>
            <a:ext cx="2466238" cy="521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spc="300" dirty="0">
                <a:solidFill>
                  <a:schemeClr val="bg1"/>
                </a:solidFill>
                <a:latin typeface="Century Schoolbook" panose="02040604050505020304" pitchFamily="18" charset="0"/>
              </a:rPr>
              <a:t>T. Essa </a:t>
            </a:r>
            <a:r>
              <a:rPr lang="en-US" sz="1200" spc="300" dirty="0" err="1">
                <a:solidFill>
                  <a:schemeClr val="bg1"/>
                </a:solidFill>
                <a:latin typeface="Century Schoolbook" panose="02040604050505020304" pitchFamily="18" charset="0"/>
              </a:rPr>
              <a:t>Alhadad</a:t>
            </a:r>
            <a:endParaRPr lang="ar-SA" sz="1200" spc="300" dirty="0">
              <a:solidFill>
                <a:schemeClr val="bg1"/>
              </a:solidFill>
              <a:latin typeface="Century Schoolbook" panose="020406040505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ar-SA" sz="12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B5C68A05-9B3E-4D91-83A2-9154B38E11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" t="31856" r="82459" b="19641"/>
          <a:stretch/>
        </p:blipFill>
        <p:spPr>
          <a:xfrm rot="16200000">
            <a:off x="6944627" y="3506484"/>
            <a:ext cx="796009" cy="217627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="" xmlns:a16="http://schemas.microsoft.com/office/drawing/2014/main" id="{26A86D01-C1AC-47B1-B267-5CBE674A57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" t="31856" r="82459" b="19641"/>
          <a:stretch/>
        </p:blipFill>
        <p:spPr>
          <a:xfrm rot="16200000">
            <a:off x="6944627" y="4489702"/>
            <a:ext cx="796009" cy="217627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="" xmlns:a16="http://schemas.microsoft.com/office/drawing/2014/main" id="{95D3E16A-EBE1-4DAE-AFDD-671032BD60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" t="31856" r="82459" b="19641"/>
          <a:stretch/>
        </p:blipFill>
        <p:spPr>
          <a:xfrm rot="16200000">
            <a:off x="9255594" y="4332090"/>
            <a:ext cx="796009" cy="217627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="" xmlns:a16="http://schemas.microsoft.com/office/drawing/2014/main" id="{CDC6BF78-2530-439C-A8D3-23678D24A4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" t="31856" r="82459" b="19641"/>
          <a:stretch/>
        </p:blipFill>
        <p:spPr>
          <a:xfrm rot="16200000">
            <a:off x="9242820" y="3629686"/>
            <a:ext cx="796009" cy="217627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="" xmlns:a16="http://schemas.microsoft.com/office/drawing/2014/main" id="{FD99319A-3A3F-48C2-9B6D-167310D36C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3" r="69533" b="72096"/>
          <a:stretch/>
        </p:blipFill>
        <p:spPr>
          <a:xfrm>
            <a:off x="4673368" y="109727"/>
            <a:ext cx="3720823" cy="129147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="" xmlns:a16="http://schemas.microsoft.com/office/drawing/2014/main" id="{222D1410-7D82-4BFC-8A5F-88453F4229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3" r="69533" b="72096"/>
          <a:stretch/>
        </p:blipFill>
        <p:spPr>
          <a:xfrm>
            <a:off x="4673368" y="751976"/>
            <a:ext cx="1807845" cy="104241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="" xmlns:a16="http://schemas.microsoft.com/office/drawing/2014/main" id="{98BD2EB5-3974-4F20-805D-88697B83A9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926" y="1775344"/>
            <a:ext cx="782348" cy="5048366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="" xmlns:a16="http://schemas.microsoft.com/office/drawing/2014/main" id="{720AFD56-B7C6-49B0-948C-F82197B31D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3" r="69533" b="72096"/>
          <a:stretch/>
        </p:blipFill>
        <p:spPr>
          <a:xfrm>
            <a:off x="7831174" y="19051"/>
            <a:ext cx="4360826" cy="1429994"/>
          </a:xfrm>
          <a:prstGeom prst="rect">
            <a:avLst/>
          </a:prstGeom>
        </p:spPr>
      </p:pic>
      <p:grpSp>
        <p:nvGrpSpPr>
          <p:cNvPr id="7" name="مجموعة 6">
            <a:extLst>
              <a:ext uri="{FF2B5EF4-FFF2-40B4-BE49-F238E27FC236}">
                <a16:creationId xmlns="" xmlns:a16="http://schemas.microsoft.com/office/drawing/2014/main" id="{D15018C4-B2D8-4FC3-80E5-FF9E18C4CAB2}"/>
              </a:ext>
            </a:extLst>
          </p:cNvPr>
          <p:cNvGrpSpPr/>
          <p:nvPr/>
        </p:nvGrpSpPr>
        <p:grpSpPr>
          <a:xfrm>
            <a:off x="5584325" y="1359850"/>
            <a:ext cx="6607675" cy="5572638"/>
            <a:chOff x="5584325" y="1439871"/>
            <a:chExt cx="6607675" cy="5445042"/>
          </a:xfrm>
        </p:grpSpPr>
        <p:pic>
          <p:nvPicPr>
            <p:cNvPr id="18" name="صورة 17">
              <a:extLst>
                <a:ext uri="{FF2B5EF4-FFF2-40B4-BE49-F238E27FC236}">
                  <a16:creationId xmlns="" xmlns:a16="http://schemas.microsoft.com/office/drawing/2014/main" id="{E3AC6FDA-D526-4B55-875C-7EC9FE6E2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9380" y="1451354"/>
              <a:ext cx="2792620" cy="5418403"/>
            </a:xfrm>
            <a:prstGeom prst="rect">
              <a:avLst/>
            </a:prstGeom>
          </p:spPr>
        </p:pic>
        <p:pic>
          <p:nvPicPr>
            <p:cNvPr id="26" name="صورة 25">
              <a:extLst>
                <a:ext uri="{FF2B5EF4-FFF2-40B4-BE49-F238E27FC236}">
                  <a16:creationId xmlns="" xmlns:a16="http://schemas.microsoft.com/office/drawing/2014/main" id="{E0CE3C37-8C1D-4B9D-AF04-A962F102D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7854" y="1439871"/>
              <a:ext cx="2792620" cy="5418403"/>
            </a:xfrm>
            <a:prstGeom prst="rect">
              <a:avLst/>
            </a:prstGeom>
          </p:spPr>
        </p:pic>
        <p:pic>
          <p:nvPicPr>
            <p:cNvPr id="4" name="صورة 3">
              <a:extLst>
                <a:ext uri="{FF2B5EF4-FFF2-40B4-BE49-F238E27FC236}">
                  <a16:creationId xmlns="" xmlns:a16="http://schemas.microsoft.com/office/drawing/2014/main" id="{2A50B52F-6CB7-4C53-8E7C-98663D280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325" y="1456330"/>
              <a:ext cx="2466239" cy="5428583"/>
            </a:xfrm>
            <a:prstGeom prst="rect">
              <a:avLst/>
            </a:prstGeom>
          </p:spPr>
        </p:pic>
      </p:grpSp>
      <p:pic>
        <p:nvPicPr>
          <p:cNvPr id="29" name="صورة 28">
            <a:extLst>
              <a:ext uri="{FF2B5EF4-FFF2-40B4-BE49-F238E27FC236}">
                <a16:creationId xmlns="" xmlns:a16="http://schemas.microsoft.com/office/drawing/2014/main" id="{7E2B4746-3E9B-45D7-A33D-9FAE7A588B1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494" b="92532" l="7026" r="92506">
                        <a14:foregroundMark x1="65808" y1="25000" x2="67213" y2="50649"/>
                        <a14:foregroundMark x1="65574" y1="52597" x2="59485" y2="58117"/>
                        <a14:foregroundMark x1="65808" y1="18831" x2="66042" y2="20779"/>
                        <a14:foregroundMark x1="70726" y1="24675" x2="74239" y2="54545"/>
                        <a14:foregroundMark x1="74941" y1="25649" x2="81499" y2="61688"/>
                        <a14:foregroundMark x1="39110" y1="20455" x2="36534" y2="49675"/>
                        <a14:foregroundMark x1="33724" y1="24351" x2="31148" y2="52922"/>
                        <a14:foregroundMark x1="29040" y1="27922" x2="22717" y2="58766"/>
                        <a14:foregroundMark x1="51522" y1="63961" x2="51522" y2="63961"/>
                        <a14:foregroundMark x1="42857" y1="55844" x2="42857" y2="55844"/>
                        <a14:foregroundMark x1="43091" y1="56169" x2="50117" y2="62013"/>
                        <a14:foregroundMark x1="43326" y1="65584" x2="45667" y2="66558"/>
                        <a14:foregroundMark x1="59251" y1="57468" x2="54567" y2="62013"/>
                        <a14:foregroundMark x1="54098" y1="62013" x2="54098" y2="62013"/>
                        <a14:foregroundMark x1="75878" y1="22727" x2="75878" y2="22727"/>
                        <a14:foregroundMark x1="38642" y1="18831" x2="38642" y2="18831"/>
                        <a14:foregroundMark x1="38642" y1="17532" x2="38642" y2="17532"/>
                        <a14:foregroundMark x1="28571" y1="22403" x2="28571" y2="22403"/>
                        <a14:foregroundMark x1="52225" y1="64610" x2="52225" y2="64610"/>
                        <a14:backgroundMark x1="51756" y1="63636" x2="51756" y2="63636"/>
                        <a14:backgroundMark x1="51288" y1="63636" x2="51288" y2="63636"/>
                        <a14:backgroundMark x1="51522" y1="63636" x2="50585" y2="63636"/>
                        <a14:backgroundMark x1="51991" y1="63636" x2="50351" y2="63961"/>
                        <a14:backgroundMark x1="51054" y1="63636" x2="51054" y2="63636"/>
                        <a14:backgroundMark x1="51522" y1="63961" x2="51522" y2="63961"/>
                        <a14:backgroundMark x1="39110" y1="17857" x2="39110" y2="17857"/>
                        <a14:backgroundMark x1="38876" y1="17208" x2="38876" y2="17208"/>
                        <a14:backgroundMark x1="38407" y1="17857" x2="38407" y2="17857"/>
                        <a14:backgroundMark x1="39110" y1="18506" x2="39110" y2="18506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71" t="12515" r="14843" b="12167"/>
          <a:stretch/>
        </p:blipFill>
        <p:spPr>
          <a:xfrm>
            <a:off x="8494884" y="4329401"/>
            <a:ext cx="2020284" cy="1653931"/>
          </a:xfrm>
          <a:prstGeom prst="rect">
            <a:avLst/>
          </a:prstGeom>
        </p:spPr>
      </p:pic>
      <p:sp>
        <p:nvSpPr>
          <p:cNvPr id="30" name="عنصر نائب للمحتوى 2">
            <a:extLst>
              <a:ext uri="{FF2B5EF4-FFF2-40B4-BE49-F238E27FC236}">
                <a16:creationId xmlns="" xmlns:a16="http://schemas.microsoft.com/office/drawing/2014/main" id="{91C416F2-AD69-4C12-AD07-C09E69E5C951}"/>
              </a:ext>
            </a:extLst>
          </p:cNvPr>
          <p:cNvSpPr txBox="1">
            <a:spLocks/>
          </p:cNvSpPr>
          <p:nvPr/>
        </p:nvSpPr>
        <p:spPr>
          <a:xfrm>
            <a:off x="6561446" y="2485743"/>
            <a:ext cx="5675868" cy="17106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دروس اللغة الإنجليزية  </a:t>
            </a:r>
          </a:p>
          <a:p>
            <a:pPr marL="0" indent="0" algn="ctr">
              <a:buNone/>
            </a:pPr>
            <a:r>
              <a:rPr lang="ar-SA" sz="2800" b="1" dirty="0">
                <a:solidFill>
                  <a:srgbClr val="213FE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 انجليزي تقني </a:t>
            </a:r>
            <a:r>
              <a:rPr lang="en-US" sz="2800" b="1" dirty="0">
                <a:solidFill>
                  <a:srgbClr val="213FE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  <a:r>
              <a:rPr lang="ar-SA" sz="2800" b="1" dirty="0">
                <a:solidFill>
                  <a:srgbClr val="213FE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)</a:t>
            </a:r>
          </a:p>
          <a:p>
            <a:pPr marL="0" indent="0" algn="ctr">
              <a:buNone/>
            </a:pPr>
            <a:endParaRPr lang="ar-SA" sz="2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عنصر نائب للمحتوى 2">
            <a:extLst>
              <a:ext uri="{FF2B5EF4-FFF2-40B4-BE49-F238E27FC236}">
                <a16:creationId xmlns="" xmlns:a16="http://schemas.microsoft.com/office/drawing/2014/main" id="{933B1664-F112-4FB4-BC8E-1ABDDF6B4BC6}"/>
              </a:ext>
            </a:extLst>
          </p:cNvPr>
          <p:cNvSpPr txBox="1">
            <a:spLocks/>
          </p:cNvSpPr>
          <p:nvPr/>
        </p:nvSpPr>
        <p:spPr>
          <a:xfrm>
            <a:off x="7059261" y="5641535"/>
            <a:ext cx="4753391" cy="6469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أكاديمية بوابة الرواد للتدريب العالي</a:t>
            </a:r>
          </a:p>
        </p:txBody>
      </p:sp>
      <p:pic>
        <p:nvPicPr>
          <p:cNvPr id="24" name="صورة 23">
            <a:extLst>
              <a:ext uri="{FF2B5EF4-FFF2-40B4-BE49-F238E27FC236}">
                <a16:creationId xmlns="" xmlns:a16="http://schemas.microsoft.com/office/drawing/2014/main" id="{22054B13-C159-4252-BF17-90FFE37FBF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3" r="69533" b="72096"/>
          <a:stretch/>
        </p:blipFill>
        <p:spPr>
          <a:xfrm>
            <a:off x="14514" y="0"/>
            <a:ext cx="12192000" cy="1803977"/>
          </a:xfrm>
          <a:prstGeom prst="rect">
            <a:avLst/>
          </a:prstGeom>
        </p:spPr>
      </p:pic>
      <p:sp>
        <p:nvSpPr>
          <p:cNvPr id="27" name="عنصر نائب للمحتوى 2">
            <a:extLst>
              <a:ext uri="{FF2B5EF4-FFF2-40B4-BE49-F238E27FC236}">
                <a16:creationId xmlns="" xmlns:a16="http://schemas.microsoft.com/office/drawing/2014/main" id="{8F127EF7-AE09-41EA-AEA3-A10EC8C7F65B}"/>
              </a:ext>
            </a:extLst>
          </p:cNvPr>
          <p:cNvSpPr txBox="1">
            <a:spLocks/>
          </p:cNvSpPr>
          <p:nvPr/>
        </p:nvSpPr>
        <p:spPr>
          <a:xfrm>
            <a:off x="291428" y="428850"/>
            <a:ext cx="3194689" cy="78034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spc="600" dirty="0">
                <a:solidFill>
                  <a:schemeClr val="tx1"/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Technical</a:t>
            </a:r>
            <a:endParaRPr lang="ar-SA" sz="4800" b="1" spc="600" dirty="0">
              <a:solidFill>
                <a:schemeClr val="tx1"/>
              </a:solidFill>
              <a:latin typeface="Bernard MT Condensed" panose="020508060609050204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ar-SA" sz="3600" b="1" spc="6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عنصر نائب للمحتوى 2">
            <a:extLst>
              <a:ext uri="{FF2B5EF4-FFF2-40B4-BE49-F238E27FC236}">
                <a16:creationId xmlns="" xmlns:a16="http://schemas.microsoft.com/office/drawing/2014/main" id="{D470668B-DE28-4A85-BE78-5150033C348D}"/>
              </a:ext>
            </a:extLst>
          </p:cNvPr>
          <p:cNvSpPr txBox="1">
            <a:spLocks/>
          </p:cNvSpPr>
          <p:nvPr/>
        </p:nvSpPr>
        <p:spPr>
          <a:xfrm>
            <a:off x="1954020" y="992391"/>
            <a:ext cx="1455943" cy="58046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Century Schoolbook" panose="02040604050505020304" pitchFamily="18" charset="0"/>
              </a:rPr>
              <a:t>English </a:t>
            </a:r>
            <a:r>
              <a:rPr lang="en-US" sz="28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1</a:t>
            </a:r>
            <a:endParaRPr lang="ar-SA" sz="2400" b="1" dirty="0">
              <a:solidFill>
                <a:schemeClr val="bg1"/>
              </a:solidFill>
              <a:latin typeface="Century Schoolbook" panose="020406040505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ar-SA" sz="24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="" xmlns:a16="http://schemas.microsoft.com/office/drawing/2014/main" id="{FC85832F-6A44-4217-97FD-49846969C01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494" b="92532" l="7026" r="92506">
                        <a14:foregroundMark x1="65808" y1="25000" x2="67213" y2="50649"/>
                        <a14:foregroundMark x1="65574" y1="52597" x2="59485" y2="58117"/>
                        <a14:foregroundMark x1="65808" y1="18831" x2="66042" y2="20779"/>
                        <a14:foregroundMark x1="70726" y1="24675" x2="74239" y2="54545"/>
                        <a14:foregroundMark x1="74941" y1="25649" x2="81499" y2="61688"/>
                        <a14:foregroundMark x1="39110" y1="20455" x2="36534" y2="49675"/>
                        <a14:foregroundMark x1="33724" y1="24351" x2="31148" y2="52922"/>
                        <a14:foregroundMark x1="29040" y1="27922" x2="22717" y2="58766"/>
                        <a14:foregroundMark x1="51522" y1="63961" x2="51522" y2="63961"/>
                        <a14:foregroundMark x1="42857" y1="55844" x2="42857" y2="55844"/>
                        <a14:foregroundMark x1="43091" y1="56169" x2="50117" y2="62013"/>
                        <a14:foregroundMark x1="43326" y1="65584" x2="45667" y2="66558"/>
                        <a14:foregroundMark x1="59251" y1="57468" x2="54567" y2="62013"/>
                        <a14:foregroundMark x1="54098" y1="62013" x2="54098" y2="62013"/>
                        <a14:foregroundMark x1="75878" y1="22727" x2="75878" y2="22727"/>
                        <a14:foregroundMark x1="38642" y1="18831" x2="38642" y2="18831"/>
                        <a14:foregroundMark x1="38642" y1="17532" x2="38642" y2="17532"/>
                        <a14:foregroundMark x1="28571" y1="22403" x2="28571" y2="22403"/>
                        <a14:foregroundMark x1="52225" y1="64610" x2="52225" y2="64610"/>
                        <a14:backgroundMark x1="51756" y1="63636" x2="51756" y2="63636"/>
                        <a14:backgroundMark x1="51288" y1="63636" x2="51288" y2="63636"/>
                        <a14:backgroundMark x1="51522" y1="63636" x2="50585" y2="63636"/>
                        <a14:backgroundMark x1="51991" y1="63636" x2="50351" y2="63961"/>
                        <a14:backgroundMark x1="51054" y1="63636" x2="51054" y2="63636"/>
                        <a14:backgroundMark x1="51522" y1="63961" x2="51522" y2="63961"/>
                        <a14:backgroundMark x1="39110" y1="17857" x2="39110" y2="17857"/>
                        <a14:backgroundMark x1="38876" y1="17208" x2="38876" y2="17208"/>
                        <a14:backgroundMark x1="38407" y1="17857" x2="38407" y2="17857"/>
                        <a14:backgroundMark x1="39110" y1="18506" x2="39110" y2="18506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71" t="12515" r="14843" b="12167"/>
          <a:stretch/>
        </p:blipFill>
        <p:spPr>
          <a:xfrm>
            <a:off x="10205676" y="56195"/>
            <a:ext cx="1577539" cy="1291472"/>
          </a:xfrm>
          <a:prstGeom prst="rect">
            <a:avLst/>
          </a:prstGeom>
        </p:spPr>
      </p:pic>
      <p:sp>
        <p:nvSpPr>
          <p:cNvPr id="32" name="عنصر نائب للمحتوى 2">
            <a:extLst>
              <a:ext uri="{FF2B5EF4-FFF2-40B4-BE49-F238E27FC236}">
                <a16:creationId xmlns="" xmlns:a16="http://schemas.microsoft.com/office/drawing/2014/main" id="{6BAFED3C-D342-457C-AF3F-98D42EE038DB}"/>
              </a:ext>
            </a:extLst>
          </p:cNvPr>
          <p:cNvSpPr txBox="1">
            <a:spLocks/>
          </p:cNvSpPr>
          <p:nvPr/>
        </p:nvSpPr>
        <p:spPr>
          <a:xfrm>
            <a:off x="9868368" y="1089291"/>
            <a:ext cx="2234062" cy="376431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أكاديمية بوابة الرواد للتدريب العالي</a:t>
            </a:r>
          </a:p>
        </p:txBody>
      </p:sp>
    </p:spTree>
    <p:extLst>
      <p:ext uri="{BB962C8B-B14F-4D97-AF65-F5344CB8AC3E}">
        <p14:creationId xmlns:p14="http://schemas.microsoft.com/office/powerpoint/2010/main" val="3135246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B5C68A05-9B3E-4D91-83A2-9154B38E11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" t="31856" r="82459" b="19641"/>
          <a:stretch/>
        </p:blipFill>
        <p:spPr>
          <a:xfrm rot="16200000">
            <a:off x="6944627" y="3506484"/>
            <a:ext cx="796009" cy="217627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="" xmlns:a16="http://schemas.microsoft.com/office/drawing/2014/main" id="{26A86D01-C1AC-47B1-B267-5CBE674A57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" t="31856" r="82459" b="19641"/>
          <a:stretch/>
        </p:blipFill>
        <p:spPr>
          <a:xfrm rot="16200000">
            <a:off x="6944627" y="4489702"/>
            <a:ext cx="796009" cy="217627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="" xmlns:a16="http://schemas.microsoft.com/office/drawing/2014/main" id="{95D3E16A-EBE1-4DAE-AFDD-671032BD60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" t="31856" r="82459" b="19641"/>
          <a:stretch/>
        </p:blipFill>
        <p:spPr>
          <a:xfrm rot="16200000">
            <a:off x="9255594" y="4332090"/>
            <a:ext cx="796009" cy="217627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="" xmlns:a16="http://schemas.microsoft.com/office/drawing/2014/main" id="{CDC6BF78-2530-439C-A8D3-23678D24A4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" t="31856" r="82459" b="19641"/>
          <a:stretch/>
        </p:blipFill>
        <p:spPr>
          <a:xfrm rot="16200000">
            <a:off x="9242820" y="3629686"/>
            <a:ext cx="796009" cy="217627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="" xmlns:a16="http://schemas.microsoft.com/office/drawing/2014/main" id="{FD99319A-3A3F-48C2-9B6D-167310D36C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3" r="69533" b="72096"/>
          <a:stretch/>
        </p:blipFill>
        <p:spPr>
          <a:xfrm>
            <a:off x="4673368" y="109727"/>
            <a:ext cx="3720823" cy="1291473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="" xmlns:a16="http://schemas.microsoft.com/office/drawing/2014/main" id="{98BD2EB5-3974-4F20-805D-88697B83A9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926" y="1775344"/>
            <a:ext cx="782348" cy="5048366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="" xmlns:a16="http://schemas.microsoft.com/office/drawing/2014/main" id="{E3AC6FDA-D526-4B55-875C-7EC9FE6E29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199" y="1449045"/>
            <a:ext cx="2792620" cy="5393715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="" xmlns:a16="http://schemas.microsoft.com/office/drawing/2014/main" id="{720AFD56-B7C6-49B0-948C-F82197B31D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3" r="69533" b="72096"/>
          <a:stretch/>
        </p:blipFill>
        <p:spPr>
          <a:xfrm>
            <a:off x="7831174" y="19051"/>
            <a:ext cx="4360826" cy="1429994"/>
          </a:xfrm>
          <a:prstGeom prst="rect">
            <a:avLst/>
          </a:prstGeom>
        </p:spPr>
      </p:pic>
      <p:grpSp>
        <p:nvGrpSpPr>
          <p:cNvPr id="22" name="مجموعة 21">
            <a:extLst>
              <a:ext uri="{FF2B5EF4-FFF2-40B4-BE49-F238E27FC236}">
                <a16:creationId xmlns="" xmlns:a16="http://schemas.microsoft.com/office/drawing/2014/main" id="{7284D34C-5DD1-46D4-BC3F-2664BF46F7A1}"/>
              </a:ext>
            </a:extLst>
          </p:cNvPr>
          <p:cNvGrpSpPr/>
          <p:nvPr/>
        </p:nvGrpSpPr>
        <p:grpSpPr>
          <a:xfrm>
            <a:off x="5584325" y="1359850"/>
            <a:ext cx="6607675" cy="5572638"/>
            <a:chOff x="5584325" y="1439871"/>
            <a:chExt cx="6607675" cy="5445042"/>
          </a:xfrm>
        </p:grpSpPr>
        <p:pic>
          <p:nvPicPr>
            <p:cNvPr id="25" name="صورة 24">
              <a:extLst>
                <a:ext uri="{FF2B5EF4-FFF2-40B4-BE49-F238E27FC236}">
                  <a16:creationId xmlns="" xmlns:a16="http://schemas.microsoft.com/office/drawing/2014/main" id="{4759B958-802C-4197-A475-003516A31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9380" y="1451354"/>
              <a:ext cx="2792620" cy="5418403"/>
            </a:xfrm>
            <a:prstGeom prst="rect">
              <a:avLst/>
            </a:prstGeom>
          </p:spPr>
        </p:pic>
        <p:pic>
          <p:nvPicPr>
            <p:cNvPr id="26" name="صورة 25">
              <a:extLst>
                <a:ext uri="{FF2B5EF4-FFF2-40B4-BE49-F238E27FC236}">
                  <a16:creationId xmlns="" xmlns:a16="http://schemas.microsoft.com/office/drawing/2014/main" id="{0394F6B9-2F44-43F2-8086-F78BDE6DF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7854" y="1439871"/>
              <a:ext cx="2792620" cy="5418403"/>
            </a:xfrm>
            <a:prstGeom prst="rect">
              <a:avLst/>
            </a:prstGeom>
          </p:spPr>
        </p:pic>
        <p:pic>
          <p:nvPicPr>
            <p:cNvPr id="27" name="صورة 26">
              <a:extLst>
                <a:ext uri="{FF2B5EF4-FFF2-40B4-BE49-F238E27FC236}">
                  <a16:creationId xmlns="" xmlns:a16="http://schemas.microsoft.com/office/drawing/2014/main" id="{22D534D7-8379-4F60-84D9-A0CE1848D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325" y="1456330"/>
              <a:ext cx="2466239" cy="5428583"/>
            </a:xfrm>
            <a:prstGeom prst="rect">
              <a:avLst/>
            </a:prstGeom>
          </p:spPr>
        </p:pic>
      </p:grpSp>
      <p:sp>
        <p:nvSpPr>
          <p:cNvPr id="28" name="عنصر نائب للمحتوى 2">
            <a:extLst>
              <a:ext uri="{FF2B5EF4-FFF2-40B4-BE49-F238E27FC236}">
                <a16:creationId xmlns="" xmlns:a16="http://schemas.microsoft.com/office/drawing/2014/main" id="{FF5C6D7F-288C-467E-A377-D7ECA33B6B31}"/>
              </a:ext>
            </a:extLst>
          </p:cNvPr>
          <p:cNvSpPr txBox="1">
            <a:spLocks/>
          </p:cNvSpPr>
          <p:nvPr/>
        </p:nvSpPr>
        <p:spPr>
          <a:xfrm>
            <a:off x="6911350" y="2975397"/>
            <a:ext cx="4788567" cy="323844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cs typeface="Calibri" panose="020F0502020204030204" pitchFamily="34" charset="0"/>
              </a:rPr>
              <a:t>lecture </a:t>
            </a: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cs typeface="Calibri" panose="020F0502020204030204" pitchFamily="34" charset="0"/>
              </a:rPr>
              <a:t>4</a:t>
            </a:r>
            <a:endParaRPr lang="ar-SA" sz="8800" b="1" dirty="0">
              <a:solidFill>
                <a:schemeClr val="accent1">
                  <a:lumMod val="75000"/>
                </a:schemeClr>
              </a:solidFill>
              <a:latin typeface="Century Schoolbook" panose="02040604050505020304" pitchFamily="18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cs typeface="Calibri" panose="020F0502020204030204" pitchFamily="34" charset="0"/>
              </a:rPr>
              <a:t>Unit 3</a:t>
            </a:r>
            <a:r>
              <a:rPr lang="ar-SA" sz="54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cs typeface="Calibri" panose="020F0502020204030204" pitchFamily="34" charset="0"/>
              </a:rPr>
              <a:t/>
            </a:r>
            <a:br>
              <a:rPr lang="ar-SA" sz="54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cs typeface="Calibri" panose="020F0502020204030204" pitchFamily="34" charset="0"/>
              </a:rPr>
            </a:br>
            <a:r>
              <a:rPr lang="ar-SA" sz="1600" b="1" dirty="0">
                <a:solidFill>
                  <a:schemeClr val="bg1"/>
                </a:solidFill>
                <a:latin typeface="Century Schoolbook" panose="02040604050505020304" pitchFamily="18" charset="0"/>
                <a:cs typeface="Calibri" panose="020F0502020204030204" pitchFamily="34" charset="0"/>
              </a:rPr>
              <a:t>.</a:t>
            </a:r>
            <a:endParaRPr lang="en-US" sz="3600" b="1" dirty="0">
              <a:solidFill>
                <a:schemeClr val="bg1"/>
              </a:solidFill>
              <a:latin typeface="Century Schoolbook" panose="02040604050505020304" pitchFamily="18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latin typeface="Century Schoolbook" panose="02040604050505020304" pitchFamily="18" charset="0"/>
                <a:cs typeface="Calibri" panose="020F0502020204030204" pitchFamily="34" charset="0"/>
              </a:rPr>
              <a:t>Parts 2 </a:t>
            </a:r>
            <a:r>
              <a:rPr lang="en-US" sz="2600" b="1" u="sng" dirty="0"/>
              <a:t>Tools</a:t>
            </a:r>
            <a:r>
              <a:rPr lang="ar-SA" sz="5400" b="1" dirty="0">
                <a:solidFill>
                  <a:schemeClr val="tx1"/>
                </a:solidFill>
                <a:latin typeface="Century Schoolbook" panose="02040604050505020304" pitchFamily="18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ar-SA" sz="5400" b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9" name="صورة 28">
            <a:extLst>
              <a:ext uri="{FF2B5EF4-FFF2-40B4-BE49-F238E27FC236}">
                <a16:creationId xmlns="" xmlns:a16="http://schemas.microsoft.com/office/drawing/2014/main" id="{068CED8E-00A1-4DAD-8704-4EDBB64BBE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3" r="69533" b="72096"/>
          <a:stretch/>
        </p:blipFill>
        <p:spPr>
          <a:xfrm>
            <a:off x="0" y="-38030"/>
            <a:ext cx="12192000" cy="1780154"/>
          </a:xfrm>
          <a:prstGeom prst="rect">
            <a:avLst/>
          </a:prstGeom>
        </p:spPr>
      </p:pic>
      <p:sp>
        <p:nvSpPr>
          <p:cNvPr id="30" name="عنصر نائب للمحتوى 2">
            <a:extLst>
              <a:ext uri="{FF2B5EF4-FFF2-40B4-BE49-F238E27FC236}">
                <a16:creationId xmlns="" xmlns:a16="http://schemas.microsoft.com/office/drawing/2014/main" id="{0EA21840-E248-4002-9F74-70F8E2212E03}"/>
              </a:ext>
            </a:extLst>
          </p:cNvPr>
          <p:cNvSpPr txBox="1">
            <a:spLocks/>
          </p:cNvSpPr>
          <p:nvPr/>
        </p:nvSpPr>
        <p:spPr>
          <a:xfrm>
            <a:off x="171044" y="551181"/>
            <a:ext cx="3194689" cy="79648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spc="600" dirty="0">
                <a:solidFill>
                  <a:schemeClr val="tx1"/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Technical</a:t>
            </a:r>
            <a:endParaRPr lang="ar-SA" sz="4800" b="1" spc="600" dirty="0">
              <a:solidFill>
                <a:schemeClr val="tx1"/>
              </a:solidFill>
              <a:latin typeface="Bernard MT Condensed" panose="020508060609050204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ar-SA" sz="3600" b="1" spc="6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1" name="عنصر نائب للمحتوى 2">
            <a:extLst>
              <a:ext uri="{FF2B5EF4-FFF2-40B4-BE49-F238E27FC236}">
                <a16:creationId xmlns="" xmlns:a16="http://schemas.microsoft.com/office/drawing/2014/main" id="{B5513B24-2F9C-42F9-9E5B-F053A736C53A}"/>
              </a:ext>
            </a:extLst>
          </p:cNvPr>
          <p:cNvSpPr txBox="1">
            <a:spLocks/>
          </p:cNvSpPr>
          <p:nvPr/>
        </p:nvSpPr>
        <p:spPr>
          <a:xfrm>
            <a:off x="1870741" y="1062290"/>
            <a:ext cx="1455943" cy="58046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Century Schoolbook" panose="02040604050505020304" pitchFamily="18" charset="0"/>
              </a:rPr>
              <a:t>English </a:t>
            </a:r>
            <a:r>
              <a:rPr lang="en-US" sz="28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1</a:t>
            </a:r>
            <a:endParaRPr lang="ar-SA" sz="2400" b="1" dirty="0">
              <a:solidFill>
                <a:schemeClr val="bg1"/>
              </a:solidFill>
              <a:latin typeface="Century Schoolbook" panose="020406040505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ar-SA" sz="24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32" name="صورة 31">
            <a:extLst>
              <a:ext uri="{FF2B5EF4-FFF2-40B4-BE49-F238E27FC236}">
                <a16:creationId xmlns="" xmlns:a16="http://schemas.microsoft.com/office/drawing/2014/main" id="{179C534A-8B22-4EA5-BDAF-AAEBF82ABFE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494" b="92532" l="7026" r="92506">
                        <a14:foregroundMark x1="65808" y1="25000" x2="67213" y2="50649"/>
                        <a14:foregroundMark x1="65574" y1="52597" x2="59485" y2="58117"/>
                        <a14:foregroundMark x1="65808" y1="18831" x2="66042" y2="20779"/>
                        <a14:foregroundMark x1="70726" y1="24675" x2="74239" y2="54545"/>
                        <a14:foregroundMark x1="74941" y1="25649" x2="81499" y2="61688"/>
                        <a14:foregroundMark x1="39110" y1="20455" x2="36534" y2="49675"/>
                        <a14:foregroundMark x1="33724" y1="24351" x2="31148" y2="52922"/>
                        <a14:foregroundMark x1="29040" y1="27922" x2="22717" y2="58766"/>
                        <a14:foregroundMark x1="51522" y1="63961" x2="51522" y2="63961"/>
                        <a14:foregroundMark x1="42857" y1="55844" x2="42857" y2="55844"/>
                        <a14:foregroundMark x1="43091" y1="56169" x2="50117" y2="62013"/>
                        <a14:foregroundMark x1="43326" y1="65584" x2="45667" y2="66558"/>
                        <a14:foregroundMark x1="59251" y1="57468" x2="54567" y2="62013"/>
                        <a14:foregroundMark x1="54098" y1="62013" x2="54098" y2="62013"/>
                        <a14:foregroundMark x1="75878" y1="22727" x2="75878" y2="22727"/>
                        <a14:foregroundMark x1="38642" y1="18831" x2="38642" y2="18831"/>
                        <a14:foregroundMark x1="38642" y1="17532" x2="38642" y2="17532"/>
                        <a14:foregroundMark x1="28571" y1="22403" x2="28571" y2="22403"/>
                        <a14:foregroundMark x1="52225" y1="64610" x2="52225" y2="64610"/>
                        <a14:backgroundMark x1="51756" y1="63636" x2="51756" y2="63636"/>
                        <a14:backgroundMark x1="51288" y1="63636" x2="51288" y2="63636"/>
                        <a14:backgroundMark x1="51522" y1="63636" x2="50585" y2="63636"/>
                        <a14:backgroundMark x1="51991" y1="63636" x2="50351" y2="63961"/>
                        <a14:backgroundMark x1="51054" y1="63636" x2="51054" y2="63636"/>
                        <a14:backgroundMark x1="51522" y1="63961" x2="51522" y2="63961"/>
                        <a14:backgroundMark x1="39110" y1="17857" x2="39110" y2="17857"/>
                        <a14:backgroundMark x1="38876" y1="17208" x2="38876" y2="17208"/>
                        <a14:backgroundMark x1="38407" y1="17857" x2="38407" y2="17857"/>
                        <a14:backgroundMark x1="39110" y1="18506" x2="39110" y2="18506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71" t="12515" r="14843" b="12167"/>
          <a:stretch/>
        </p:blipFill>
        <p:spPr>
          <a:xfrm>
            <a:off x="10205676" y="56195"/>
            <a:ext cx="1577539" cy="1291472"/>
          </a:xfrm>
          <a:prstGeom prst="rect">
            <a:avLst/>
          </a:prstGeom>
        </p:spPr>
      </p:pic>
      <p:sp>
        <p:nvSpPr>
          <p:cNvPr id="33" name="عنصر نائب للمحتوى 2">
            <a:extLst>
              <a:ext uri="{FF2B5EF4-FFF2-40B4-BE49-F238E27FC236}">
                <a16:creationId xmlns="" xmlns:a16="http://schemas.microsoft.com/office/drawing/2014/main" id="{D4E735B7-78ED-4C2D-8EDC-36143F2450F3}"/>
              </a:ext>
            </a:extLst>
          </p:cNvPr>
          <p:cNvSpPr txBox="1">
            <a:spLocks/>
          </p:cNvSpPr>
          <p:nvPr/>
        </p:nvSpPr>
        <p:spPr>
          <a:xfrm>
            <a:off x="9868368" y="1089291"/>
            <a:ext cx="2234062" cy="376431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أكاديمية بوابة الرواد للتدريب العالي</a:t>
            </a:r>
          </a:p>
        </p:txBody>
      </p:sp>
      <p:sp>
        <p:nvSpPr>
          <p:cNvPr id="24" name="عنصر نائب للمحتوى 2">
            <a:extLst>
              <a:ext uri="{FF2B5EF4-FFF2-40B4-BE49-F238E27FC236}">
                <a16:creationId xmlns="" xmlns:a16="http://schemas.microsoft.com/office/drawing/2014/main" id="{55C38F9F-6D10-4719-B639-54E87A94B6D3}"/>
              </a:ext>
            </a:extLst>
          </p:cNvPr>
          <p:cNvSpPr txBox="1">
            <a:spLocks/>
          </p:cNvSpPr>
          <p:nvPr/>
        </p:nvSpPr>
        <p:spPr>
          <a:xfrm>
            <a:off x="102550" y="6432337"/>
            <a:ext cx="1805512" cy="521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Century Schoolbook" panose="02040604050505020304" pitchFamily="18" charset="0"/>
              </a:rPr>
              <a:t>T. Essa </a:t>
            </a:r>
            <a:r>
              <a:rPr lang="en-US" sz="1600" dirty="0" err="1">
                <a:solidFill>
                  <a:schemeClr val="bg1"/>
                </a:solidFill>
                <a:latin typeface="Century Schoolbook" panose="02040604050505020304" pitchFamily="18" charset="0"/>
              </a:rPr>
              <a:t>Alhadad</a:t>
            </a:r>
            <a:endParaRPr lang="ar-SA" sz="1600" dirty="0">
              <a:solidFill>
                <a:schemeClr val="bg1"/>
              </a:solidFill>
              <a:latin typeface="Century Schoolbook" panose="020406040505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ar-SA" sz="16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198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محتوى 2">
            <a:extLst>
              <a:ext uri="{FF2B5EF4-FFF2-40B4-BE49-F238E27FC236}">
                <a16:creationId xmlns="" xmlns:a16="http://schemas.microsoft.com/office/drawing/2014/main" id="{6C0F54C8-16DA-4705-9723-D55D81F0B7B9}"/>
              </a:ext>
            </a:extLst>
          </p:cNvPr>
          <p:cNvSpPr txBox="1">
            <a:spLocks/>
          </p:cNvSpPr>
          <p:nvPr/>
        </p:nvSpPr>
        <p:spPr>
          <a:xfrm>
            <a:off x="4265977" y="292181"/>
            <a:ext cx="4886017" cy="158087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sz="6300" b="1" spc="3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Simple</a:t>
            </a:r>
          </a:p>
          <a:p>
            <a:pPr rtl="0"/>
            <a:r>
              <a:rPr lang="en-US" sz="7100" b="1" spc="3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en-US" sz="5400" b="1" spc="3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3800" spc="3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عنصر نائب للمحتوى 2">
            <a:extLst>
              <a:ext uri="{FF2B5EF4-FFF2-40B4-BE49-F238E27FC236}">
                <a16:creationId xmlns="" xmlns:a16="http://schemas.microsoft.com/office/drawing/2014/main" id="{89AE2FAC-8D5C-4CC7-8072-970BD77F19D7}"/>
              </a:ext>
            </a:extLst>
          </p:cNvPr>
          <p:cNvSpPr txBox="1">
            <a:spLocks/>
          </p:cNvSpPr>
          <p:nvPr/>
        </p:nvSpPr>
        <p:spPr>
          <a:xfrm>
            <a:off x="8103270" y="3659661"/>
            <a:ext cx="3638428" cy="7534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tx1"/>
                </a:solidFill>
              </a:rPr>
              <a:t>She </a:t>
            </a:r>
            <a:r>
              <a:rPr lang="en-US" sz="5600" b="1" u="sng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has</a:t>
            </a:r>
            <a:r>
              <a:rPr lang="en-US" sz="4800" b="1" dirty="0">
                <a:solidFill>
                  <a:schemeClr val="tx1"/>
                </a:solidFill>
              </a:rPr>
              <a:t> a car.</a:t>
            </a:r>
            <a:r>
              <a:rPr lang="en-US" sz="4800" b="1" dirty="0">
                <a:solidFill>
                  <a:srgbClr val="F82C15"/>
                </a:solidFill>
              </a:rPr>
              <a:t> </a:t>
            </a:r>
            <a:endParaRPr lang="en-US" sz="2800" b="1" dirty="0">
              <a:solidFill>
                <a:srgbClr val="F82C15"/>
              </a:solidFill>
            </a:endParaRPr>
          </a:p>
        </p:txBody>
      </p:sp>
      <p:sp>
        <p:nvSpPr>
          <p:cNvPr id="17" name="عنصر نائب للمحتوى 2">
            <a:extLst>
              <a:ext uri="{FF2B5EF4-FFF2-40B4-BE49-F238E27FC236}">
                <a16:creationId xmlns="" xmlns:a16="http://schemas.microsoft.com/office/drawing/2014/main" id="{14EA7E48-9379-4759-A3B3-045F38B49578}"/>
              </a:ext>
            </a:extLst>
          </p:cNvPr>
          <p:cNvSpPr txBox="1">
            <a:spLocks/>
          </p:cNvSpPr>
          <p:nvPr/>
        </p:nvSpPr>
        <p:spPr>
          <a:xfrm>
            <a:off x="2435954" y="4594132"/>
            <a:ext cx="3660046" cy="7960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tx1"/>
                </a:solidFill>
              </a:rPr>
              <a:t>I </a:t>
            </a:r>
            <a:r>
              <a:rPr lang="en-US" sz="5400" b="1" u="sng" dirty="0">
                <a:ln>
                  <a:solidFill>
                    <a:srgbClr val="FFC000"/>
                  </a:solidFill>
                </a:ln>
                <a:solidFill>
                  <a:srgbClr val="00B050"/>
                </a:solidFill>
              </a:rPr>
              <a:t>have</a:t>
            </a:r>
            <a:r>
              <a:rPr lang="en-US" sz="4800" b="1" dirty="0">
                <a:solidFill>
                  <a:schemeClr val="tx1"/>
                </a:solidFill>
              </a:rPr>
              <a:t> a car.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DD582BAB-31AC-4EBB-8CBA-48C2F903BF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9760" l="3268" r="93954">
                        <a14:foregroundMark x1="74020" y1="81481" x2="80556" y2="70806"/>
                        <a14:foregroundMark x1="81373" y1="79303" x2="65523" y2="84314"/>
                        <a14:foregroundMark x1="66830" y1="82571" x2="66830" y2="82571"/>
                        <a14:foregroundMark x1="81046" y1="82135" x2="84804" y2="80174"/>
                        <a14:foregroundMark x1="74346" y1="26580" x2="73529" y2="28540"/>
                        <a14:foregroundMark x1="74020" y1="23094" x2="73856" y2="14161"/>
                        <a14:foregroundMark x1="58170" y1="32026" x2="58170" y2="32026"/>
                        <a14:foregroundMark x1="57680" y1="32026" x2="57680" y2="32026"/>
                        <a14:foregroundMark x1="34804" y1="52070" x2="33170" y2="52070"/>
                        <a14:foregroundMark x1="34314" y1="66449" x2="26797" y2="66885"/>
                        <a14:foregroundMark x1="65686" y1="68192" x2="60458" y2="64924"/>
                        <a14:foregroundMark x1="10948" y1="51852" x2="10948" y2="51852"/>
                        <a14:foregroundMark x1="11438" y1="50327" x2="11438" y2="503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86" t="6220" b="12648"/>
          <a:stretch/>
        </p:blipFill>
        <p:spPr>
          <a:xfrm>
            <a:off x="3021153" y="2923674"/>
            <a:ext cx="2550693" cy="167045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="" xmlns:a16="http://schemas.microsoft.com/office/drawing/2014/main" id="{4C9712E4-FD24-4073-A500-8E87FAA254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95" b="100000" l="375" r="953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414" y="4380132"/>
            <a:ext cx="2172139" cy="1670459"/>
          </a:xfrm>
          <a:prstGeom prst="rect">
            <a:avLst/>
          </a:prstGeom>
        </p:spPr>
      </p:pic>
      <p:sp>
        <p:nvSpPr>
          <p:cNvPr id="15" name="عنصر نائب للمحتوى 2">
            <a:extLst>
              <a:ext uri="{FF2B5EF4-FFF2-40B4-BE49-F238E27FC236}">
                <a16:creationId xmlns="" xmlns:a16="http://schemas.microsoft.com/office/drawing/2014/main" id="{27F0F855-0F99-411E-BE7C-95B05397FE23}"/>
              </a:ext>
            </a:extLst>
          </p:cNvPr>
          <p:cNvSpPr txBox="1">
            <a:spLocks/>
          </p:cNvSpPr>
          <p:nvPr/>
        </p:nvSpPr>
        <p:spPr>
          <a:xfrm>
            <a:off x="5209048" y="1972225"/>
            <a:ext cx="2999874" cy="5681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Arial" panose="020B0604020202020204" pitchFamily="34" charset="0"/>
              <a:buNone/>
            </a:pPr>
            <a:r>
              <a:rPr lang="ar-SA" sz="3600" b="1" spc="3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فعل</a:t>
            </a:r>
            <a:r>
              <a:rPr lang="ar-SA" sz="1600" b="1" dirty="0">
                <a:solidFill>
                  <a:srgbClr val="F82C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b="1" spc="3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الملكية</a:t>
            </a:r>
            <a:endParaRPr lang="en-US" sz="3600" b="1" spc="3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523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محتوى 2">
            <a:extLst>
              <a:ext uri="{FF2B5EF4-FFF2-40B4-BE49-F238E27FC236}">
                <a16:creationId xmlns="" xmlns:a16="http://schemas.microsoft.com/office/drawing/2014/main" id="{342DDC34-4F53-48BF-B0BD-8C0EF950A7D5}"/>
              </a:ext>
            </a:extLst>
          </p:cNvPr>
          <p:cNvSpPr txBox="1">
            <a:spLocks/>
          </p:cNvSpPr>
          <p:nvPr/>
        </p:nvSpPr>
        <p:spPr>
          <a:xfrm>
            <a:off x="9303326" y="4132791"/>
            <a:ext cx="1702650" cy="8973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Arial" panose="020B0604020202020204" pitchFamily="34" charset="0"/>
              <a:buNone/>
            </a:pP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00FF01"/>
                </a:solidFill>
              </a:rPr>
              <a:t>has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rgbClr val="00FF01"/>
              </a:solidFill>
            </a:endParaRPr>
          </a:p>
        </p:txBody>
      </p:sp>
      <p:sp>
        <p:nvSpPr>
          <p:cNvPr id="10" name="عنصر نائب للمحتوى 2">
            <a:extLst>
              <a:ext uri="{FF2B5EF4-FFF2-40B4-BE49-F238E27FC236}">
                <a16:creationId xmlns="" xmlns:a16="http://schemas.microsoft.com/office/drawing/2014/main" id="{BBE129D2-8BA9-48F8-BE4A-B8E97861769E}"/>
              </a:ext>
            </a:extLst>
          </p:cNvPr>
          <p:cNvSpPr txBox="1">
            <a:spLocks/>
          </p:cNvSpPr>
          <p:nvPr/>
        </p:nvSpPr>
        <p:spPr>
          <a:xfrm>
            <a:off x="4324050" y="4054750"/>
            <a:ext cx="2042017" cy="1053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Arial" panose="020B0604020202020204" pitchFamily="34" charset="0"/>
              <a:buNone/>
            </a:pP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F8EE3E"/>
                </a:solidFill>
              </a:rPr>
              <a:t>have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rgbClr val="F8EE3E"/>
              </a:solidFill>
            </a:endParaRPr>
          </a:p>
        </p:txBody>
      </p:sp>
      <p:sp>
        <p:nvSpPr>
          <p:cNvPr id="17" name="عنصر نائب للمحتوى 2">
            <a:extLst>
              <a:ext uri="{FF2B5EF4-FFF2-40B4-BE49-F238E27FC236}">
                <a16:creationId xmlns="" xmlns:a16="http://schemas.microsoft.com/office/drawing/2014/main" id="{D52B1CCE-1CC8-4216-8944-9044538DF161}"/>
              </a:ext>
            </a:extLst>
          </p:cNvPr>
          <p:cNvSpPr txBox="1">
            <a:spLocks/>
          </p:cNvSpPr>
          <p:nvPr/>
        </p:nvSpPr>
        <p:spPr>
          <a:xfrm>
            <a:off x="7755571" y="2100371"/>
            <a:ext cx="3164622" cy="13146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Arial" panose="020B0604020202020204" pitchFamily="34" charset="0"/>
              <a:buNone/>
            </a:pPr>
            <a:r>
              <a:rPr lang="en-US" sz="4700" b="1" dirty="0">
                <a:solidFill>
                  <a:schemeClr val="tx1"/>
                </a:solidFill>
              </a:rPr>
              <a:t>Singular</a:t>
            </a:r>
          </a:p>
          <a:p>
            <a:pPr marL="0" indent="0" algn="ctr" rtl="0">
              <a:buFont typeface="Arial" panose="020B0604020202020204" pitchFamily="34" charset="0"/>
              <a:buNone/>
            </a:pPr>
            <a:r>
              <a:rPr lang="ar-SA" sz="2800" b="1" dirty="0">
                <a:solidFill>
                  <a:schemeClr val="tx1"/>
                </a:solidFill>
              </a:rPr>
              <a:t>مفرد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8" name="عنصر نائب للمحتوى 2">
            <a:extLst>
              <a:ext uri="{FF2B5EF4-FFF2-40B4-BE49-F238E27FC236}">
                <a16:creationId xmlns="" xmlns:a16="http://schemas.microsoft.com/office/drawing/2014/main" id="{348CD994-ED9A-4F3E-9300-CDA566864DB0}"/>
              </a:ext>
            </a:extLst>
          </p:cNvPr>
          <p:cNvSpPr txBox="1">
            <a:spLocks/>
          </p:cNvSpPr>
          <p:nvPr/>
        </p:nvSpPr>
        <p:spPr>
          <a:xfrm>
            <a:off x="2896635" y="2086412"/>
            <a:ext cx="2658586" cy="1328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tx1"/>
                </a:solidFill>
              </a:rPr>
              <a:t>Plural</a:t>
            </a:r>
          </a:p>
          <a:p>
            <a:pPr marL="0" indent="0" algn="ctr" rtl="0">
              <a:buFont typeface="Arial" panose="020B0604020202020204" pitchFamily="34" charset="0"/>
              <a:buNone/>
            </a:pPr>
            <a:r>
              <a:rPr lang="ar-SA" sz="3600" b="1" dirty="0">
                <a:solidFill>
                  <a:schemeClr val="tx1"/>
                </a:solidFill>
              </a:rPr>
              <a:t>جمع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9" name="مخطط انسيابي: تخزين بالوصول التسلسلي 18">
            <a:extLst>
              <a:ext uri="{FF2B5EF4-FFF2-40B4-BE49-F238E27FC236}">
                <a16:creationId xmlns="" xmlns:a16="http://schemas.microsoft.com/office/drawing/2014/main" id="{DAE38D34-31CF-44A4-AD36-E972698AED1B}"/>
              </a:ext>
            </a:extLst>
          </p:cNvPr>
          <p:cNvSpPr/>
          <p:nvPr/>
        </p:nvSpPr>
        <p:spPr>
          <a:xfrm flipH="1">
            <a:off x="10154651" y="194282"/>
            <a:ext cx="1863274" cy="1638201"/>
          </a:xfrm>
          <a:prstGeom prst="flowChartMagneticTape">
            <a:avLst/>
          </a:prstGeom>
          <a:ln>
            <a:solidFill>
              <a:srgbClr val="BF552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i="1" spc="-150" dirty="0">
                <a:solidFill>
                  <a:schemeClr val="tx1"/>
                </a:solidFill>
              </a:rPr>
              <a:t>فعل الملكية </a:t>
            </a:r>
            <a:r>
              <a:rPr lang="en-US" sz="2400" b="1" i="1" spc="-150" dirty="0">
                <a:solidFill>
                  <a:schemeClr val="tx1"/>
                </a:solidFill>
              </a:rPr>
              <a:t>have / has </a:t>
            </a:r>
          </a:p>
        </p:txBody>
      </p:sp>
      <p:sp>
        <p:nvSpPr>
          <p:cNvPr id="20" name="عنصر نائب للمحتوى 2">
            <a:extLst>
              <a:ext uri="{FF2B5EF4-FFF2-40B4-BE49-F238E27FC236}">
                <a16:creationId xmlns="" xmlns:a16="http://schemas.microsoft.com/office/drawing/2014/main" id="{D73CA883-5269-4A42-958C-1FC25AE576C6}"/>
              </a:ext>
            </a:extLst>
          </p:cNvPr>
          <p:cNvSpPr txBox="1">
            <a:spLocks/>
          </p:cNvSpPr>
          <p:nvPr/>
        </p:nvSpPr>
        <p:spPr>
          <a:xfrm>
            <a:off x="4060801" y="168909"/>
            <a:ext cx="4886017" cy="158087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sz="6300" b="1" spc="3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Simple</a:t>
            </a:r>
          </a:p>
          <a:p>
            <a:pPr rtl="0"/>
            <a:r>
              <a:rPr lang="en-US" sz="7100" b="1" spc="3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en-US" sz="5400" b="1" spc="3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3800" spc="3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عنصر نائب للمحتوى 2">
            <a:extLst>
              <a:ext uri="{FF2B5EF4-FFF2-40B4-BE49-F238E27FC236}">
                <a16:creationId xmlns="" xmlns:a16="http://schemas.microsoft.com/office/drawing/2014/main" id="{719B8A02-D42D-44BB-8CB0-B93575CEF424}"/>
              </a:ext>
            </a:extLst>
          </p:cNvPr>
          <p:cNvSpPr txBox="1">
            <a:spLocks/>
          </p:cNvSpPr>
          <p:nvPr/>
        </p:nvSpPr>
        <p:spPr>
          <a:xfrm>
            <a:off x="8233110" y="3765630"/>
            <a:ext cx="1427415" cy="2227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tx1"/>
                </a:solidFill>
              </a:rPr>
              <a:t>He </a:t>
            </a:r>
          </a:p>
          <a:p>
            <a:pPr marL="0" indent="0" algn="l" rtl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tx1"/>
                </a:solidFill>
              </a:rPr>
              <a:t>She</a:t>
            </a:r>
          </a:p>
          <a:p>
            <a:pPr marL="0" indent="0" algn="l" rtl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tx1"/>
                </a:solidFill>
              </a:rPr>
              <a:t>It</a:t>
            </a:r>
          </a:p>
          <a:p>
            <a:pPr marL="0" indent="0" algn="l" rtl="0">
              <a:buFont typeface="Arial" panose="020B0604020202020204" pitchFamily="34" charset="0"/>
              <a:buNone/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عنصر نائب للمحتوى 2">
            <a:extLst>
              <a:ext uri="{FF2B5EF4-FFF2-40B4-BE49-F238E27FC236}">
                <a16:creationId xmlns="" xmlns:a16="http://schemas.microsoft.com/office/drawing/2014/main" id="{02E988ED-9B80-4FF9-97D7-D0D3033A9322}"/>
              </a:ext>
            </a:extLst>
          </p:cNvPr>
          <p:cNvSpPr txBox="1">
            <a:spLocks/>
          </p:cNvSpPr>
          <p:nvPr/>
        </p:nvSpPr>
        <p:spPr>
          <a:xfrm>
            <a:off x="2896635" y="3457494"/>
            <a:ext cx="1427415" cy="2675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tx1"/>
                </a:solidFill>
              </a:rPr>
              <a:t>We </a:t>
            </a:r>
          </a:p>
          <a:p>
            <a:pPr marL="0" indent="0" algn="l" rtl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tx1"/>
                </a:solidFill>
              </a:rPr>
              <a:t>You</a:t>
            </a:r>
          </a:p>
          <a:p>
            <a:pPr marL="0" indent="0" algn="l" rtl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tx1"/>
                </a:solidFill>
              </a:rPr>
              <a:t>They</a:t>
            </a:r>
          </a:p>
          <a:p>
            <a:pPr marL="0" indent="0" algn="l" rtl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tx1"/>
                </a:solidFill>
              </a:rPr>
              <a:t> I</a:t>
            </a:r>
          </a:p>
          <a:p>
            <a:pPr marL="0" indent="0" algn="l" rtl="0">
              <a:buFont typeface="Arial" panose="020B0604020202020204" pitchFamily="34" charset="0"/>
              <a:buNone/>
            </a:pP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4" name="رابط كسهم مستقيم 3">
            <a:extLst>
              <a:ext uri="{FF2B5EF4-FFF2-40B4-BE49-F238E27FC236}">
                <a16:creationId xmlns="" xmlns:a16="http://schemas.microsoft.com/office/drawing/2014/main" id="{38E251AA-BCAC-4606-B6F6-9D33EC945A14}"/>
              </a:ext>
            </a:extLst>
          </p:cNvPr>
          <p:cNvCxnSpPr>
            <a:cxnSpLocks/>
          </p:cNvCxnSpPr>
          <p:nvPr/>
        </p:nvCxnSpPr>
        <p:spPr>
          <a:xfrm>
            <a:off x="3826042" y="3898232"/>
            <a:ext cx="745958" cy="4211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رابط كسهم مستقيم 22">
            <a:extLst>
              <a:ext uri="{FF2B5EF4-FFF2-40B4-BE49-F238E27FC236}">
                <a16:creationId xmlns="" xmlns:a16="http://schemas.microsoft.com/office/drawing/2014/main" id="{D455D1E1-FB10-4A8B-A6D3-86E4A3ECBF2C}"/>
              </a:ext>
            </a:extLst>
          </p:cNvPr>
          <p:cNvCxnSpPr>
            <a:cxnSpLocks/>
          </p:cNvCxnSpPr>
          <p:nvPr/>
        </p:nvCxnSpPr>
        <p:spPr>
          <a:xfrm>
            <a:off x="3826042" y="4499811"/>
            <a:ext cx="661737" cy="842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رابط كسهم مستقيم 23">
            <a:extLst>
              <a:ext uri="{FF2B5EF4-FFF2-40B4-BE49-F238E27FC236}">
                <a16:creationId xmlns="" xmlns:a16="http://schemas.microsoft.com/office/drawing/2014/main" id="{B64B9D3E-708A-4215-AD80-8D7FA9C84352}"/>
              </a:ext>
            </a:extLst>
          </p:cNvPr>
          <p:cNvCxnSpPr>
            <a:cxnSpLocks/>
          </p:cNvCxnSpPr>
          <p:nvPr/>
        </p:nvCxnSpPr>
        <p:spPr>
          <a:xfrm flipV="1">
            <a:off x="4150895" y="4884821"/>
            <a:ext cx="421105" cy="2233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رابط كسهم مستقيم 26">
            <a:extLst>
              <a:ext uri="{FF2B5EF4-FFF2-40B4-BE49-F238E27FC236}">
                <a16:creationId xmlns="" xmlns:a16="http://schemas.microsoft.com/office/drawing/2014/main" id="{6F247FD0-A802-4C26-A272-F4D23044CAAC}"/>
              </a:ext>
            </a:extLst>
          </p:cNvPr>
          <p:cNvCxnSpPr>
            <a:cxnSpLocks/>
          </p:cNvCxnSpPr>
          <p:nvPr/>
        </p:nvCxnSpPr>
        <p:spPr>
          <a:xfrm flipV="1">
            <a:off x="3320716" y="5030177"/>
            <a:ext cx="1503947" cy="8773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رابط كسهم مستقيم 32">
            <a:extLst>
              <a:ext uri="{FF2B5EF4-FFF2-40B4-BE49-F238E27FC236}">
                <a16:creationId xmlns="" xmlns:a16="http://schemas.microsoft.com/office/drawing/2014/main" id="{5739C762-54A1-454C-AA4A-EC98E0C17E2A}"/>
              </a:ext>
            </a:extLst>
          </p:cNvPr>
          <p:cNvCxnSpPr>
            <a:cxnSpLocks/>
          </p:cNvCxnSpPr>
          <p:nvPr/>
        </p:nvCxnSpPr>
        <p:spPr>
          <a:xfrm>
            <a:off x="8946817" y="4132791"/>
            <a:ext cx="631706" cy="3429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رابط كسهم مستقيم 35">
            <a:extLst>
              <a:ext uri="{FF2B5EF4-FFF2-40B4-BE49-F238E27FC236}">
                <a16:creationId xmlns="" xmlns:a16="http://schemas.microsoft.com/office/drawing/2014/main" id="{3D53C1FF-5B17-43D6-AA3A-099A3356D6A0}"/>
              </a:ext>
            </a:extLst>
          </p:cNvPr>
          <p:cNvCxnSpPr>
            <a:cxnSpLocks/>
          </p:cNvCxnSpPr>
          <p:nvPr/>
        </p:nvCxnSpPr>
        <p:spPr>
          <a:xfrm flipV="1">
            <a:off x="9145399" y="4701938"/>
            <a:ext cx="433124" cy="668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رابط كسهم مستقيم 37">
            <a:extLst>
              <a:ext uri="{FF2B5EF4-FFF2-40B4-BE49-F238E27FC236}">
                <a16:creationId xmlns="" xmlns:a16="http://schemas.microsoft.com/office/drawing/2014/main" id="{66BAAEB7-1944-4165-B140-887A13ABACBF}"/>
              </a:ext>
            </a:extLst>
          </p:cNvPr>
          <p:cNvCxnSpPr>
            <a:cxnSpLocks/>
            <a:endCxn id="21" idx="3"/>
          </p:cNvCxnSpPr>
          <p:nvPr/>
        </p:nvCxnSpPr>
        <p:spPr>
          <a:xfrm flipV="1">
            <a:off x="8733723" y="4879544"/>
            <a:ext cx="926802" cy="5595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482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عنصر نائب للمحتوى 2">
            <a:extLst>
              <a:ext uri="{FF2B5EF4-FFF2-40B4-BE49-F238E27FC236}">
                <a16:creationId xmlns="" xmlns:a16="http://schemas.microsoft.com/office/drawing/2014/main" id="{D52B1CCE-1CC8-4216-8944-9044538DF161}"/>
              </a:ext>
            </a:extLst>
          </p:cNvPr>
          <p:cNvSpPr txBox="1">
            <a:spLocks/>
          </p:cNvSpPr>
          <p:nvPr/>
        </p:nvSpPr>
        <p:spPr>
          <a:xfrm>
            <a:off x="7611192" y="2065894"/>
            <a:ext cx="3164622" cy="13146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Arial" panose="020B0604020202020204" pitchFamily="34" charset="0"/>
              <a:buNone/>
            </a:pPr>
            <a:r>
              <a:rPr lang="en-US" sz="4700" b="1" dirty="0">
                <a:solidFill>
                  <a:schemeClr val="tx1"/>
                </a:solidFill>
              </a:rPr>
              <a:t>Singular</a:t>
            </a:r>
          </a:p>
          <a:p>
            <a:pPr marL="0" indent="0" algn="ctr" rtl="0">
              <a:buFont typeface="Arial" panose="020B0604020202020204" pitchFamily="34" charset="0"/>
              <a:buNone/>
            </a:pPr>
            <a:r>
              <a:rPr lang="ar-SA" sz="2800" b="1" dirty="0">
                <a:solidFill>
                  <a:schemeClr val="tx1"/>
                </a:solidFill>
              </a:rPr>
              <a:t>مفرد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8" name="عنصر نائب للمحتوى 2">
            <a:extLst>
              <a:ext uri="{FF2B5EF4-FFF2-40B4-BE49-F238E27FC236}">
                <a16:creationId xmlns="" xmlns:a16="http://schemas.microsoft.com/office/drawing/2014/main" id="{348CD994-ED9A-4F3E-9300-CDA566864DB0}"/>
              </a:ext>
            </a:extLst>
          </p:cNvPr>
          <p:cNvSpPr txBox="1">
            <a:spLocks/>
          </p:cNvSpPr>
          <p:nvPr/>
        </p:nvSpPr>
        <p:spPr>
          <a:xfrm>
            <a:off x="2459211" y="2058914"/>
            <a:ext cx="2658586" cy="1328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tx1"/>
                </a:solidFill>
              </a:rPr>
              <a:t>Plural</a:t>
            </a:r>
          </a:p>
          <a:p>
            <a:pPr marL="0" indent="0" algn="ctr" rtl="0">
              <a:buFont typeface="Arial" panose="020B0604020202020204" pitchFamily="34" charset="0"/>
              <a:buNone/>
            </a:pPr>
            <a:r>
              <a:rPr lang="ar-SA" sz="3600" b="1" dirty="0">
                <a:solidFill>
                  <a:schemeClr val="tx1"/>
                </a:solidFill>
              </a:rPr>
              <a:t>جمع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9" name="مخطط انسيابي: تخزين بالوصول التسلسلي 18">
            <a:extLst>
              <a:ext uri="{FF2B5EF4-FFF2-40B4-BE49-F238E27FC236}">
                <a16:creationId xmlns="" xmlns:a16="http://schemas.microsoft.com/office/drawing/2014/main" id="{DAE38D34-31CF-44A4-AD36-E972698AED1B}"/>
              </a:ext>
            </a:extLst>
          </p:cNvPr>
          <p:cNvSpPr/>
          <p:nvPr/>
        </p:nvSpPr>
        <p:spPr>
          <a:xfrm flipH="1">
            <a:off x="9889958" y="194282"/>
            <a:ext cx="2127967" cy="1638201"/>
          </a:xfrm>
          <a:prstGeom prst="flowChartMagneticTape">
            <a:avLst/>
          </a:prstGeom>
          <a:ln>
            <a:solidFill>
              <a:srgbClr val="BF552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i="1" spc="-150" dirty="0">
                <a:solidFill>
                  <a:schemeClr val="tx1"/>
                </a:solidFill>
              </a:rPr>
              <a:t>فعل الملكية </a:t>
            </a:r>
            <a:r>
              <a:rPr lang="en-US" sz="2400" b="1" i="1" spc="-150" dirty="0">
                <a:solidFill>
                  <a:schemeClr val="tx1"/>
                </a:solidFill>
              </a:rPr>
              <a:t>have / has</a:t>
            </a:r>
          </a:p>
          <a:p>
            <a:pPr algn="ctr"/>
            <a:r>
              <a:rPr lang="ar-SA" sz="2800" b="1" u="sng" spc="-150" dirty="0">
                <a:solidFill>
                  <a:schemeClr val="tx1"/>
                </a:solidFill>
              </a:rPr>
              <a:t>أملك</a:t>
            </a:r>
            <a:r>
              <a:rPr lang="en-US" sz="2400" b="1" spc="-1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0" name="عنصر نائب للمحتوى 2">
            <a:extLst>
              <a:ext uri="{FF2B5EF4-FFF2-40B4-BE49-F238E27FC236}">
                <a16:creationId xmlns="" xmlns:a16="http://schemas.microsoft.com/office/drawing/2014/main" id="{D73CA883-5269-4A42-958C-1FC25AE576C6}"/>
              </a:ext>
            </a:extLst>
          </p:cNvPr>
          <p:cNvSpPr txBox="1">
            <a:spLocks/>
          </p:cNvSpPr>
          <p:nvPr/>
        </p:nvSpPr>
        <p:spPr>
          <a:xfrm>
            <a:off x="4060801" y="168909"/>
            <a:ext cx="4886017" cy="158087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sz="6300" b="1" spc="3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Simple</a:t>
            </a:r>
          </a:p>
          <a:p>
            <a:pPr rtl="0"/>
            <a:r>
              <a:rPr lang="en-US" sz="7100" b="1" spc="3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en-US" sz="5400" b="1" spc="3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3800" spc="3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عنصر نائب للمحتوى 2">
            <a:extLst>
              <a:ext uri="{FF2B5EF4-FFF2-40B4-BE49-F238E27FC236}">
                <a16:creationId xmlns="" xmlns:a16="http://schemas.microsoft.com/office/drawing/2014/main" id="{719B8A02-D42D-44BB-8CB0-B93575CEF424}"/>
              </a:ext>
            </a:extLst>
          </p:cNvPr>
          <p:cNvSpPr txBox="1">
            <a:spLocks/>
          </p:cNvSpPr>
          <p:nvPr/>
        </p:nvSpPr>
        <p:spPr>
          <a:xfrm>
            <a:off x="8037096" y="3613975"/>
            <a:ext cx="3862136" cy="1908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800" b="1" dirty="0">
                <a:solidFill>
                  <a:schemeClr val="tx1"/>
                </a:solidFill>
              </a:rPr>
              <a:t>He 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has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00FF0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a hammer</a:t>
            </a:r>
          </a:p>
          <a:p>
            <a:pPr marL="0" indent="0" algn="l" rtl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tx1"/>
                </a:solidFill>
              </a:rPr>
              <a:t>She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has</a:t>
            </a:r>
            <a:r>
              <a:rPr lang="en-US" sz="2800" b="1" dirty="0">
                <a:solidFill>
                  <a:schemeClr val="tx1"/>
                </a:solidFill>
              </a:rPr>
              <a:t> two brothers.</a:t>
            </a:r>
          </a:p>
          <a:p>
            <a:pPr marL="0" indent="0" algn="l" rtl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tx1"/>
                </a:solidFill>
              </a:rPr>
              <a:t>It    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has</a:t>
            </a:r>
            <a:r>
              <a:rPr lang="en-US" sz="2800" b="1" dirty="0">
                <a:solidFill>
                  <a:schemeClr val="tx1"/>
                </a:solidFill>
              </a:rPr>
              <a:t> a knife. </a:t>
            </a:r>
          </a:p>
          <a:p>
            <a:pPr marL="0" indent="0" algn="l" rtl="0">
              <a:buFont typeface="Arial" panose="020B0604020202020204" pitchFamily="34" charset="0"/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عنصر نائب للمحتوى 2">
            <a:extLst>
              <a:ext uri="{FF2B5EF4-FFF2-40B4-BE49-F238E27FC236}">
                <a16:creationId xmlns="" xmlns:a16="http://schemas.microsoft.com/office/drawing/2014/main" id="{02E988ED-9B80-4FF9-97D7-D0D3033A9322}"/>
              </a:ext>
            </a:extLst>
          </p:cNvPr>
          <p:cNvSpPr txBox="1">
            <a:spLocks/>
          </p:cNvSpPr>
          <p:nvPr/>
        </p:nvSpPr>
        <p:spPr>
          <a:xfrm>
            <a:off x="2654498" y="3435830"/>
            <a:ext cx="5125452" cy="26758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3600" b="1" dirty="0">
                <a:solidFill>
                  <a:schemeClr val="tx1"/>
                </a:solidFill>
              </a:rPr>
              <a:t>We 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8EE3E"/>
                </a:solidFill>
              </a:rPr>
              <a:t>have </a:t>
            </a:r>
            <a:r>
              <a:rPr lang="en-US" sz="3600" b="1" dirty="0">
                <a:solidFill>
                  <a:schemeClr val="tx1"/>
                </a:solidFill>
              </a:rPr>
              <a:t>a class.</a:t>
            </a:r>
          </a:p>
          <a:p>
            <a:pPr marL="0" indent="0" algn="l" rtl="0">
              <a:buNone/>
            </a:pPr>
            <a:r>
              <a:rPr lang="en-US" sz="3600" b="1" dirty="0">
                <a:solidFill>
                  <a:schemeClr val="tx1"/>
                </a:solidFill>
              </a:rPr>
              <a:t>You 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8EE3E"/>
                </a:solidFill>
              </a:rPr>
              <a:t>have </a:t>
            </a:r>
            <a:r>
              <a:rPr lang="en-US" sz="3600" b="1" dirty="0">
                <a:solidFill>
                  <a:schemeClr val="tx1"/>
                </a:solidFill>
              </a:rPr>
              <a:t>some scissors.</a:t>
            </a:r>
          </a:p>
          <a:p>
            <a:pPr marL="0" indent="0" algn="l" rtl="0">
              <a:buNone/>
            </a:pPr>
            <a:r>
              <a:rPr lang="en-US" sz="3600" b="1" dirty="0">
                <a:solidFill>
                  <a:schemeClr val="tx1"/>
                </a:solidFill>
              </a:rPr>
              <a:t>They 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8EE3E"/>
                </a:solidFill>
              </a:rPr>
              <a:t>have a</a:t>
            </a:r>
            <a:r>
              <a:rPr lang="en-US" sz="3600" b="1" dirty="0">
                <a:solidFill>
                  <a:schemeClr val="tx1"/>
                </a:solidFill>
              </a:rPr>
              <a:t> sister.</a:t>
            </a:r>
          </a:p>
          <a:p>
            <a:pPr marL="0" indent="0" algn="l" rtl="0">
              <a:buNone/>
            </a:pPr>
            <a:r>
              <a:rPr lang="en-US" sz="3600" b="1" dirty="0">
                <a:solidFill>
                  <a:schemeClr val="tx1"/>
                </a:solidFill>
              </a:rPr>
              <a:t>I 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8EE3E"/>
                </a:solidFill>
              </a:rPr>
              <a:t>have </a:t>
            </a:r>
            <a:r>
              <a:rPr lang="en-US" sz="3600" b="1" dirty="0">
                <a:solidFill>
                  <a:schemeClr val="tx1"/>
                </a:solidFill>
              </a:rPr>
              <a:t>40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8EE3E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</a:rPr>
              <a:t>students</a:t>
            </a:r>
          </a:p>
          <a:p>
            <a:pPr marL="0" indent="0" algn="l" rtl="0">
              <a:buFont typeface="Arial" panose="020B0604020202020204" pitchFamily="34" charset="0"/>
              <a:buNone/>
            </a:pP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673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خطط انسيابي: تخزين بالوصول التسلسلي 18">
            <a:extLst>
              <a:ext uri="{FF2B5EF4-FFF2-40B4-BE49-F238E27FC236}">
                <a16:creationId xmlns="" xmlns:a16="http://schemas.microsoft.com/office/drawing/2014/main" id="{DAE38D34-31CF-44A4-AD36-E972698AED1B}"/>
              </a:ext>
            </a:extLst>
          </p:cNvPr>
          <p:cNvSpPr/>
          <p:nvPr/>
        </p:nvSpPr>
        <p:spPr>
          <a:xfrm flipH="1">
            <a:off x="9889958" y="194282"/>
            <a:ext cx="2127967" cy="1638201"/>
          </a:xfrm>
          <a:prstGeom prst="flowChartMagneticTape">
            <a:avLst/>
          </a:prstGeom>
          <a:ln>
            <a:solidFill>
              <a:srgbClr val="BF552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i="1" spc="-150" dirty="0">
                <a:solidFill>
                  <a:schemeClr val="tx1"/>
                </a:solidFill>
              </a:rPr>
              <a:t> فعل </a:t>
            </a:r>
          </a:p>
          <a:p>
            <a:pPr algn="ctr"/>
            <a:r>
              <a:rPr lang="en-US" sz="2400" b="1" i="1" u="sng" spc="-150" dirty="0">
                <a:solidFill>
                  <a:srgbClr val="FF0000"/>
                </a:solidFill>
              </a:rPr>
              <a:t>Do</a:t>
            </a:r>
            <a:r>
              <a:rPr lang="en-US" sz="2400" b="1" i="1" spc="-1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ar-SA" sz="2400" b="1" i="1" spc="-150" dirty="0">
                <a:solidFill>
                  <a:schemeClr val="tx1"/>
                </a:solidFill>
              </a:rPr>
              <a:t>الخفي / المساعد</a:t>
            </a:r>
            <a:endParaRPr lang="en-US" sz="2400" b="1" spc="-150" dirty="0">
              <a:solidFill>
                <a:schemeClr val="tx1"/>
              </a:solidFill>
            </a:endParaRPr>
          </a:p>
        </p:txBody>
      </p:sp>
      <p:sp>
        <p:nvSpPr>
          <p:cNvPr id="20" name="عنصر نائب للمحتوى 2">
            <a:extLst>
              <a:ext uri="{FF2B5EF4-FFF2-40B4-BE49-F238E27FC236}">
                <a16:creationId xmlns="" xmlns:a16="http://schemas.microsoft.com/office/drawing/2014/main" id="{D73CA883-5269-4A42-958C-1FC25AE576C6}"/>
              </a:ext>
            </a:extLst>
          </p:cNvPr>
          <p:cNvSpPr txBox="1">
            <a:spLocks/>
          </p:cNvSpPr>
          <p:nvPr/>
        </p:nvSpPr>
        <p:spPr>
          <a:xfrm>
            <a:off x="4060801" y="168909"/>
            <a:ext cx="4886017" cy="158087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sz="6300" b="1" spc="3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Simple</a:t>
            </a:r>
          </a:p>
          <a:p>
            <a:pPr rtl="0"/>
            <a:r>
              <a:rPr lang="en-US" sz="7100" b="1" spc="3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/ Does</a:t>
            </a:r>
            <a:r>
              <a:rPr lang="en-US" sz="5400" b="1" spc="3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3800" spc="3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عنصر نائب للمحتوى 2">
            <a:extLst>
              <a:ext uri="{FF2B5EF4-FFF2-40B4-BE49-F238E27FC236}">
                <a16:creationId xmlns="" xmlns:a16="http://schemas.microsoft.com/office/drawing/2014/main" id="{A78B79B9-47C7-43A2-BCC8-6844EADAFF82}"/>
              </a:ext>
            </a:extLst>
          </p:cNvPr>
          <p:cNvSpPr txBox="1">
            <a:spLocks/>
          </p:cNvSpPr>
          <p:nvPr/>
        </p:nvSpPr>
        <p:spPr>
          <a:xfrm>
            <a:off x="2673431" y="2609083"/>
            <a:ext cx="8280510" cy="4164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ar-SA" sz="3600" b="1" dirty="0">
                <a:solidFill>
                  <a:schemeClr val="tx1"/>
                </a:solidFill>
              </a:rPr>
              <a:t>يستخدم الفعل 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u="sng" dirty="0">
                <a:solidFill>
                  <a:schemeClr val="tx1"/>
                </a:solidFill>
              </a:rPr>
              <a:t>do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ar-SA" sz="3600" b="1" dirty="0">
                <a:solidFill>
                  <a:schemeClr val="tx1"/>
                </a:solidFill>
              </a:rPr>
              <a:t>او 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u="sng" dirty="0">
                <a:solidFill>
                  <a:schemeClr val="tx1"/>
                </a:solidFill>
              </a:rPr>
              <a:t>does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ar-SA" sz="3600" b="1" dirty="0">
                <a:solidFill>
                  <a:schemeClr val="tx1"/>
                </a:solidFill>
              </a:rPr>
              <a:t>لنفي الجملة الفعلية في المضارع البسيط. كما يستخدم أيضا لإنشاء سؤال في المضارع البسيط بمعنى ( هل ) حيث تكون الإجابة نعم او لا</a:t>
            </a:r>
            <a:br>
              <a:rPr lang="ar-SA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Yes or No  question</a:t>
            </a:r>
          </a:p>
        </p:txBody>
      </p:sp>
    </p:spTree>
    <p:extLst>
      <p:ext uri="{BB962C8B-B14F-4D97-AF65-F5344CB8AC3E}">
        <p14:creationId xmlns:p14="http://schemas.microsoft.com/office/powerpoint/2010/main" val="3487339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خطط انسيابي: تخزين بالوصول التسلسلي 18">
            <a:extLst>
              <a:ext uri="{FF2B5EF4-FFF2-40B4-BE49-F238E27FC236}">
                <a16:creationId xmlns="" xmlns:a16="http://schemas.microsoft.com/office/drawing/2014/main" id="{DAE38D34-31CF-44A4-AD36-E972698AED1B}"/>
              </a:ext>
            </a:extLst>
          </p:cNvPr>
          <p:cNvSpPr/>
          <p:nvPr/>
        </p:nvSpPr>
        <p:spPr>
          <a:xfrm flipH="1">
            <a:off x="9889958" y="194282"/>
            <a:ext cx="2127967" cy="1638201"/>
          </a:xfrm>
          <a:prstGeom prst="flowChartMagneticTape">
            <a:avLst/>
          </a:prstGeom>
          <a:ln>
            <a:solidFill>
              <a:srgbClr val="BF552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i="1" spc="-150" dirty="0">
                <a:solidFill>
                  <a:schemeClr val="tx1"/>
                </a:solidFill>
              </a:rPr>
              <a:t> فعل </a:t>
            </a:r>
          </a:p>
          <a:p>
            <a:pPr algn="ctr"/>
            <a:r>
              <a:rPr lang="en-US" sz="2400" b="1" i="1" u="sng" spc="-150" dirty="0">
                <a:solidFill>
                  <a:srgbClr val="FF0000"/>
                </a:solidFill>
              </a:rPr>
              <a:t>Do</a:t>
            </a:r>
            <a:r>
              <a:rPr lang="en-US" sz="2400" b="1" i="1" spc="-1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ar-SA" sz="2400" b="1" i="1" spc="-150" dirty="0">
                <a:solidFill>
                  <a:schemeClr val="tx1"/>
                </a:solidFill>
              </a:rPr>
              <a:t>الخفي / المساعد</a:t>
            </a:r>
            <a:endParaRPr lang="en-US" sz="2400" b="1" spc="-150" dirty="0">
              <a:solidFill>
                <a:schemeClr val="tx1"/>
              </a:solidFill>
            </a:endParaRPr>
          </a:p>
        </p:txBody>
      </p:sp>
      <p:sp>
        <p:nvSpPr>
          <p:cNvPr id="20" name="عنصر نائب للمحتوى 2">
            <a:extLst>
              <a:ext uri="{FF2B5EF4-FFF2-40B4-BE49-F238E27FC236}">
                <a16:creationId xmlns="" xmlns:a16="http://schemas.microsoft.com/office/drawing/2014/main" id="{D73CA883-5269-4A42-958C-1FC25AE576C6}"/>
              </a:ext>
            </a:extLst>
          </p:cNvPr>
          <p:cNvSpPr txBox="1">
            <a:spLocks/>
          </p:cNvSpPr>
          <p:nvPr/>
        </p:nvSpPr>
        <p:spPr>
          <a:xfrm>
            <a:off x="4060801" y="168909"/>
            <a:ext cx="4886017" cy="158087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sz="6300" b="1" spc="3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Simple</a:t>
            </a:r>
          </a:p>
          <a:p>
            <a:pPr rtl="0"/>
            <a:r>
              <a:rPr lang="en-US" sz="7100" b="1" spc="3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/ Does</a:t>
            </a:r>
            <a:r>
              <a:rPr lang="en-US" sz="5400" b="1" spc="3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3800" spc="3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عنصر نائب للمحتوى 2">
            <a:extLst>
              <a:ext uri="{FF2B5EF4-FFF2-40B4-BE49-F238E27FC236}">
                <a16:creationId xmlns="" xmlns:a16="http://schemas.microsoft.com/office/drawing/2014/main" id="{A78B79B9-47C7-43A2-BCC8-6844EADAFF82}"/>
              </a:ext>
            </a:extLst>
          </p:cNvPr>
          <p:cNvSpPr txBox="1">
            <a:spLocks/>
          </p:cNvSpPr>
          <p:nvPr/>
        </p:nvSpPr>
        <p:spPr>
          <a:xfrm>
            <a:off x="2384672" y="2158646"/>
            <a:ext cx="8985169" cy="1361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ar-SA" sz="3600" b="1" dirty="0">
                <a:solidFill>
                  <a:schemeClr val="tx1"/>
                </a:solidFill>
              </a:rPr>
              <a:t>ان الفعل 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u="sng" dirty="0">
                <a:solidFill>
                  <a:schemeClr val="tx1"/>
                </a:solidFill>
              </a:rPr>
              <a:t>do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ar-SA" sz="3600" b="1" dirty="0">
                <a:solidFill>
                  <a:schemeClr val="tx1"/>
                </a:solidFill>
              </a:rPr>
              <a:t>او 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u="sng" dirty="0">
                <a:solidFill>
                  <a:schemeClr val="tx1"/>
                </a:solidFill>
              </a:rPr>
              <a:t>does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ar-SA" sz="3600" b="1" dirty="0">
                <a:solidFill>
                  <a:schemeClr val="tx1"/>
                </a:solidFill>
              </a:rPr>
              <a:t>لا يكتب ولا ينطق في الجملة المثبتة</a:t>
            </a:r>
            <a:br>
              <a:rPr lang="ar-SA" sz="3600" b="1" dirty="0">
                <a:solidFill>
                  <a:schemeClr val="tx1"/>
                </a:solidFill>
              </a:rPr>
            </a:br>
            <a:r>
              <a:rPr lang="ar-SA" sz="3600" b="1" dirty="0">
                <a:solidFill>
                  <a:schemeClr val="tx1"/>
                </a:solidFill>
              </a:rPr>
              <a:t>ولكن نتخيل وجوده في الجملة فقط كالتالي: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9" name="عنصر نائب للمحتوى 2">
            <a:extLst>
              <a:ext uri="{FF2B5EF4-FFF2-40B4-BE49-F238E27FC236}">
                <a16:creationId xmlns="" xmlns:a16="http://schemas.microsoft.com/office/drawing/2014/main" id="{07511739-C70E-4765-BEC5-CB5FC23A24F6}"/>
              </a:ext>
            </a:extLst>
          </p:cNvPr>
          <p:cNvSpPr txBox="1">
            <a:spLocks/>
          </p:cNvSpPr>
          <p:nvPr/>
        </p:nvSpPr>
        <p:spPr>
          <a:xfrm>
            <a:off x="4434246" y="3846146"/>
            <a:ext cx="4886017" cy="163820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3600" b="1" dirty="0">
                <a:solidFill>
                  <a:schemeClr val="tx1"/>
                </a:solidFill>
              </a:rPr>
              <a:t>It </a:t>
            </a:r>
            <a:r>
              <a:rPr lang="en-US" sz="3600" b="1" u="sng" dirty="0">
                <a:solidFill>
                  <a:schemeClr val="bg1">
                    <a:lumMod val="85000"/>
                  </a:schemeClr>
                </a:solidFill>
              </a:rPr>
              <a:t>does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has</a:t>
            </a:r>
            <a:r>
              <a:rPr lang="en-US" sz="3600" b="1" dirty="0">
                <a:solidFill>
                  <a:schemeClr val="tx1"/>
                </a:solidFill>
              </a:rPr>
              <a:t> a knife. </a:t>
            </a:r>
          </a:p>
          <a:p>
            <a:pPr marL="0" indent="0" algn="ctr" rtl="0">
              <a:buNone/>
            </a:pPr>
            <a:r>
              <a:rPr lang="en-US" sz="1400" b="1" dirty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0" indent="0" algn="ctr" rtl="0">
              <a:buNone/>
            </a:pPr>
            <a:r>
              <a:rPr lang="en-US" sz="3600" b="1" dirty="0">
                <a:solidFill>
                  <a:schemeClr val="tx1"/>
                </a:solidFill>
              </a:rPr>
              <a:t>I </a:t>
            </a:r>
            <a:r>
              <a:rPr lang="en-US" sz="3600" b="1" u="sng" dirty="0">
                <a:solidFill>
                  <a:schemeClr val="bg1">
                    <a:lumMod val="85000"/>
                  </a:schemeClr>
                </a:solidFill>
              </a:rPr>
              <a:t>do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8EE3E"/>
                </a:solidFill>
              </a:rPr>
              <a:t>have </a:t>
            </a:r>
            <a:r>
              <a:rPr lang="en-US" sz="3600" b="1" dirty="0">
                <a:solidFill>
                  <a:schemeClr val="tx1"/>
                </a:solidFill>
              </a:rPr>
              <a:t>40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8EE3E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</a:rPr>
              <a:t>students.</a:t>
            </a:r>
          </a:p>
          <a:p>
            <a:pPr marL="0" indent="0" algn="ctr" rtl="0">
              <a:buFont typeface="Arial" panose="020B0604020202020204" pitchFamily="34" charset="0"/>
              <a:buNone/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عنصر نائب للمحتوى 2">
            <a:extLst>
              <a:ext uri="{FF2B5EF4-FFF2-40B4-BE49-F238E27FC236}">
                <a16:creationId xmlns="" xmlns:a16="http://schemas.microsoft.com/office/drawing/2014/main" id="{B0B237B7-8C50-4349-92A9-9EBC03DFF540}"/>
              </a:ext>
            </a:extLst>
          </p:cNvPr>
          <p:cNvSpPr txBox="1">
            <a:spLocks/>
          </p:cNvSpPr>
          <p:nvPr/>
        </p:nvSpPr>
        <p:spPr>
          <a:xfrm>
            <a:off x="3522056" y="5739797"/>
            <a:ext cx="6710398" cy="92392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ar-SA" sz="3600" b="1" dirty="0">
                <a:solidFill>
                  <a:schemeClr val="tx1"/>
                </a:solidFill>
              </a:rPr>
              <a:t>يستخدم فقط  للمساعدة في صيغة النفي حيث يتم كتابته ونطقه ثم إضافة كلمة </a:t>
            </a:r>
            <a:r>
              <a:rPr lang="en-US" sz="3600" b="1" dirty="0">
                <a:solidFill>
                  <a:schemeClr val="tx1"/>
                </a:solidFill>
              </a:rPr>
              <a:t>not</a:t>
            </a:r>
            <a:r>
              <a:rPr lang="ar-SA" sz="3600" b="1" dirty="0">
                <a:solidFill>
                  <a:schemeClr val="tx1"/>
                </a:solidFill>
              </a:rPr>
              <a:t> بعده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8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خطط انسيابي: تخزين بالوصول التسلسلي 18">
            <a:extLst>
              <a:ext uri="{FF2B5EF4-FFF2-40B4-BE49-F238E27FC236}">
                <a16:creationId xmlns="" xmlns:a16="http://schemas.microsoft.com/office/drawing/2014/main" id="{DAE38D34-31CF-44A4-AD36-E972698AED1B}"/>
              </a:ext>
            </a:extLst>
          </p:cNvPr>
          <p:cNvSpPr/>
          <p:nvPr/>
        </p:nvSpPr>
        <p:spPr>
          <a:xfrm flipH="1">
            <a:off x="9889958" y="194282"/>
            <a:ext cx="2127967" cy="1638201"/>
          </a:xfrm>
          <a:prstGeom prst="flowChartMagneticTape">
            <a:avLst/>
          </a:prstGeom>
          <a:ln>
            <a:solidFill>
              <a:srgbClr val="BF552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i="1" spc="-150" dirty="0">
                <a:solidFill>
                  <a:schemeClr val="tx1"/>
                </a:solidFill>
              </a:rPr>
              <a:t> فعل </a:t>
            </a:r>
          </a:p>
          <a:p>
            <a:pPr algn="ctr"/>
            <a:r>
              <a:rPr lang="en-US" sz="2400" b="1" i="1" u="sng" spc="-150" dirty="0">
                <a:solidFill>
                  <a:srgbClr val="FF0000"/>
                </a:solidFill>
              </a:rPr>
              <a:t>Do</a:t>
            </a:r>
            <a:r>
              <a:rPr lang="en-US" sz="2400" b="1" i="1" spc="-1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ar-SA" sz="2400" b="1" i="1" spc="-150" dirty="0">
                <a:solidFill>
                  <a:schemeClr val="tx1"/>
                </a:solidFill>
              </a:rPr>
              <a:t>الخفي / المساعد</a:t>
            </a:r>
            <a:endParaRPr lang="en-US" sz="2400" b="1" spc="-150" dirty="0">
              <a:solidFill>
                <a:schemeClr val="tx1"/>
              </a:solidFill>
            </a:endParaRPr>
          </a:p>
        </p:txBody>
      </p:sp>
      <p:sp>
        <p:nvSpPr>
          <p:cNvPr id="20" name="عنصر نائب للمحتوى 2">
            <a:extLst>
              <a:ext uri="{FF2B5EF4-FFF2-40B4-BE49-F238E27FC236}">
                <a16:creationId xmlns="" xmlns:a16="http://schemas.microsoft.com/office/drawing/2014/main" id="{D73CA883-5269-4A42-958C-1FC25AE576C6}"/>
              </a:ext>
            </a:extLst>
          </p:cNvPr>
          <p:cNvSpPr txBox="1">
            <a:spLocks/>
          </p:cNvSpPr>
          <p:nvPr/>
        </p:nvSpPr>
        <p:spPr>
          <a:xfrm>
            <a:off x="4060801" y="168909"/>
            <a:ext cx="4886017" cy="158087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sz="6300" b="1" spc="3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Simple</a:t>
            </a:r>
          </a:p>
          <a:p>
            <a:pPr rtl="0"/>
            <a:r>
              <a:rPr lang="en-US" sz="7100" b="1" spc="3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/ Does</a:t>
            </a:r>
            <a:r>
              <a:rPr lang="en-US" sz="5400" b="1" spc="3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3800" spc="3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عنصر نائب للمحتوى 2">
            <a:extLst>
              <a:ext uri="{FF2B5EF4-FFF2-40B4-BE49-F238E27FC236}">
                <a16:creationId xmlns="" xmlns:a16="http://schemas.microsoft.com/office/drawing/2014/main" id="{07511739-C70E-4765-BEC5-CB5FC23A24F6}"/>
              </a:ext>
            </a:extLst>
          </p:cNvPr>
          <p:cNvSpPr txBox="1">
            <a:spLocks/>
          </p:cNvSpPr>
          <p:nvPr/>
        </p:nvSpPr>
        <p:spPr>
          <a:xfrm>
            <a:off x="3769533" y="2461343"/>
            <a:ext cx="6462921" cy="225503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3600" b="1" dirty="0">
                <a:solidFill>
                  <a:schemeClr val="tx1"/>
                </a:solidFill>
              </a:rPr>
              <a:t>It </a:t>
            </a:r>
            <a:r>
              <a:rPr lang="en-US" sz="3600" b="1" u="sng" dirty="0">
                <a:solidFill>
                  <a:srgbClr val="00B050"/>
                </a:solidFill>
              </a:rPr>
              <a:t>does not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has</a:t>
            </a:r>
            <a:r>
              <a:rPr lang="en-US" sz="3600" b="1" dirty="0">
                <a:solidFill>
                  <a:schemeClr val="tx1"/>
                </a:solidFill>
              </a:rPr>
              <a:t> a knife. </a:t>
            </a:r>
          </a:p>
          <a:p>
            <a:pPr marL="0" indent="0" algn="ctr" rtl="0">
              <a:buNone/>
            </a:pPr>
            <a:r>
              <a:rPr lang="en-US" sz="1400" b="1" dirty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0" indent="0" algn="l" rtl="0">
              <a:buNone/>
            </a:pPr>
            <a:r>
              <a:rPr lang="en-US" sz="3600" b="1" dirty="0">
                <a:solidFill>
                  <a:schemeClr val="tx1"/>
                </a:solidFill>
              </a:rPr>
              <a:t>I </a:t>
            </a:r>
            <a:r>
              <a:rPr lang="en-US" sz="3600" b="1" u="sng" dirty="0">
                <a:solidFill>
                  <a:srgbClr val="00B050"/>
                </a:solidFill>
              </a:rPr>
              <a:t>do not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8EE3E"/>
                </a:solidFill>
              </a:rPr>
              <a:t>have </a:t>
            </a:r>
            <a:r>
              <a:rPr lang="en-US" sz="3600" b="1" dirty="0">
                <a:solidFill>
                  <a:schemeClr val="tx1"/>
                </a:solidFill>
              </a:rPr>
              <a:t>40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8EE3E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</a:rPr>
              <a:t>students.</a:t>
            </a:r>
          </a:p>
          <a:p>
            <a:pPr marL="0" indent="0" algn="ctr" rtl="0">
              <a:buFont typeface="Arial" panose="020B0604020202020204" pitchFamily="34" charset="0"/>
              <a:buNone/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عنصر نائب للمحتوى 2">
            <a:extLst>
              <a:ext uri="{FF2B5EF4-FFF2-40B4-BE49-F238E27FC236}">
                <a16:creationId xmlns="" xmlns:a16="http://schemas.microsoft.com/office/drawing/2014/main" id="{B0B237B7-8C50-4349-92A9-9EBC03DFF540}"/>
              </a:ext>
            </a:extLst>
          </p:cNvPr>
          <p:cNvSpPr txBox="1">
            <a:spLocks/>
          </p:cNvSpPr>
          <p:nvPr/>
        </p:nvSpPr>
        <p:spPr>
          <a:xfrm>
            <a:off x="3513221" y="5062231"/>
            <a:ext cx="7264076" cy="92392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ar-SA" sz="3600" b="1" dirty="0">
                <a:solidFill>
                  <a:schemeClr val="tx1"/>
                </a:solidFill>
              </a:rPr>
              <a:t>تأتي الجملة منفية بهذا الشكل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ar-SA" sz="3600" b="1" dirty="0">
                <a:solidFill>
                  <a:schemeClr val="tx1"/>
                </a:solidFill>
              </a:rPr>
              <a:t>يمكن اختصارها أيضا كالتالي: </a:t>
            </a:r>
            <a:r>
              <a:rPr lang="en-US" sz="3600" b="1" dirty="0">
                <a:solidFill>
                  <a:schemeClr val="tx1"/>
                </a:solidFill>
              </a:rPr>
              <a:t>don’t / doesn’t </a:t>
            </a:r>
          </a:p>
        </p:txBody>
      </p:sp>
    </p:spTree>
    <p:extLst>
      <p:ext uri="{BB962C8B-B14F-4D97-AF65-F5344CB8AC3E}">
        <p14:creationId xmlns:p14="http://schemas.microsoft.com/office/powerpoint/2010/main" val="1834962410"/>
      </p:ext>
    </p:extLst>
  </p:cSld>
  <p:clrMapOvr>
    <a:masterClrMapping/>
  </p:clrMapOvr>
</p:sld>
</file>

<file path=ppt/theme/theme1.xml><?xml version="1.0" encoding="utf-8"?>
<a:theme xmlns:a="http://schemas.openxmlformats.org/drawingml/2006/main" name="رزمة">
  <a:themeElements>
    <a:clrScheme name="أزرق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رزمة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زمة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TM10001115[[fn=رزمة]]</Template>
  <TotalTime>11181</TotalTime>
  <Words>523</Words>
  <Application>Microsoft Office PowerPoint</Application>
  <PresentationFormat>ملء الشاشة</PresentationFormat>
  <Paragraphs>131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5" baseType="lpstr">
      <vt:lpstr>Arial</vt:lpstr>
      <vt:lpstr>Arial Black</vt:lpstr>
      <vt:lpstr>Bernard MT Condensed</vt:lpstr>
      <vt:lpstr>Calibri</vt:lpstr>
      <vt:lpstr>Century Schoolbook</vt:lpstr>
      <vt:lpstr>Curlz MT</vt:lpstr>
      <vt:lpstr>Franklin Gothic Book</vt:lpstr>
      <vt:lpstr>Gill Sans MT</vt:lpstr>
      <vt:lpstr>Majalla UI</vt:lpstr>
      <vt:lpstr>رزمة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zeeko mohmmd</dc:creator>
  <cp:lastModifiedBy>hp</cp:lastModifiedBy>
  <cp:revision>75</cp:revision>
  <dcterms:created xsi:type="dcterms:W3CDTF">2025-07-15T05:37:03Z</dcterms:created>
  <dcterms:modified xsi:type="dcterms:W3CDTF">2026-05-04T12:59:46Z</dcterms:modified>
</cp:coreProperties>
</file>