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5"/>
  </p:notesMasterIdLst>
  <p:sldIdLst>
    <p:sldId id="278" r:id="rId2"/>
    <p:sldId id="282" r:id="rId3"/>
    <p:sldId id="259" r:id="rId4"/>
    <p:sldId id="257" r:id="rId5"/>
    <p:sldId id="283" r:id="rId6"/>
    <p:sldId id="267" r:id="rId7"/>
    <p:sldId id="260" r:id="rId8"/>
    <p:sldId id="270" r:id="rId9"/>
    <p:sldId id="261" r:id="rId10"/>
    <p:sldId id="262" r:id="rId11"/>
    <p:sldId id="263" r:id="rId12"/>
    <p:sldId id="264" r:id="rId13"/>
    <p:sldId id="265" r:id="rId14"/>
    <p:sldId id="266" r:id="rId15"/>
    <p:sldId id="277" r:id="rId16"/>
    <p:sldId id="268" r:id="rId17"/>
    <p:sldId id="279" r:id="rId18"/>
    <p:sldId id="269" r:id="rId19"/>
    <p:sldId id="280" r:id="rId20"/>
    <p:sldId id="272" r:id="rId21"/>
    <p:sldId id="273" r:id="rId22"/>
    <p:sldId id="274"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3C6"/>
    <a:srgbClr val="FF8559"/>
    <a:srgbClr val="3752CD"/>
    <a:srgbClr val="3552CE"/>
    <a:srgbClr val="FA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60" autoAdjust="0"/>
  </p:normalViewPr>
  <p:slideViewPr>
    <p:cSldViewPr snapToGrid="0">
      <p:cViewPr varScale="1">
        <p:scale>
          <a:sx n="86" d="100"/>
          <a:sy n="86" d="100"/>
        </p:scale>
        <p:origin x="300" y="78"/>
      </p:cViewPr>
      <p:guideLst/>
    </p:cSldViewPr>
  </p:slideViewPr>
  <p:outlineViewPr>
    <p:cViewPr>
      <p:scale>
        <a:sx n="33" d="100"/>
        <a:sy n="33" d="100"/>
      </p:scale>
      <p:origin x="0" y="-1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77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824AD91-6A99-4B16-AE4E-BC58876CD6C1}" type="datetimeFigureOut">
              <a:rPr lang="ar-SA" smtClean="0"/>
              <a:t>04/06/47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286C65F-449E-43BF-9ED6-59B6DBED0AE8}" type="slidenum">
              <a:rPr lang="ar-SA" smtClean="0"/>
              <a:t>‹#›</a:t>
            </a:fld>
            <a:endParaRPr lang="ar-SA"/>
          </a:p>
        </p:txBody>
      </p:sp>
    </p:spTree>
    <p:extLst>
      <p:ext uri="{BB962C8B-B14F-4D97-AF65-F5344CB8AC3E}">
        <p14:creationId xmlns:p14="http://schemas.microsoft.com/office/powerpoint/2010/main" val="40153333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5"/>
          </p:nvPr>
        </p:nvSpPr>
        <p:spPr/>
        <p:txBody>
          <a:bodyPr/>
          <a:lstStyle/>
          <a:p>
            <a:fld id="{6286C65F-449E-43BF-9ED6-59B6DBED0AE8}" type="slidenum">
              <a:rPr lang="ar-SA" smtClean="0"/>
              <a:t>7</a:t>
            </a:fld>
            <a:endParaRPr lang="ar-SA"/>
          </a:p>
        </p:txBody>
      </p:sp>
    </p:spTree>
    <p:extLst>
      <p:ext uri="{BB962C8B-B14F-4D97-AF65-F5344CB8AC3E}">
        <p14:creationId xmlns:p14="http://schemas.microsoft.com/office/powerpoint/2010/main" val="287952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C53D352-63A0-4C6C-9CF1-472DE4A4ECD0}" type="datetimeFigureOut">
              <a:rPr lang="ar-SA" smtClean="0"/>
              <a:t>04/06/47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56469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C53D352-63A0-4C6C-9CF1-472DE4A4ECD0}" type="datetimeFigureOut">
              <a:rPr lang="ar-SA" smtClean="0"/>
              <a:t>04/06/47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361585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C53D352-63A0-4C6C-9CF1-472DE4A4ECD0}" type="datetimeFigureOut">
              <a:rPr lang="ar-SA" smtClean="0"/>
              <a:t>04/06/47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12052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C53D352-63A0-4C6C-9CF1-472DE4A4ECD0}" type="datetimeFigureOut">
              <a:rPr lang="ar-SA" smtClean="0"/>
              <a:t>04/06/47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333812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C53D352-63A0-4C6C-9CF1-472DE4A4ECD0}" type="datetimeFigureOut">
              <a:rPr lang="ar-SA" smtClean="0"/>
              <a:t>04/06/47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126763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7"/>
          <p:cNvSpPr>
            <a:spLocks noGrp="1"/>
          </p:cNvSpPr>
          <p:nvPr>
            <p:ph type="dt" sz="half" idx="10"/>
          </p:nvPr>
        </p:nvSpPr>
        <p:spPr/>
        <p:txBody>
          <a:bodyPr/>
          <a:lstStyle/>
          <a:p>
            <a:fld id="{1C53D352-63A0-4C6C-9CF1-472DE4A4ECD0}" type="datetimeFigureOut">
              <a:rPr lang="ar-SA" smtClean="0"/>
              <a:t>04/06/47</a:t>
            </a:fld>
            <a:endParaRPr lang="ar-SA"/>
          </a:p>
        </p:txBody>
      </p:sp>
      <p:sp>
        <p:nvSpPr>
          <p:cNvPr id="9" name="Footer Placeholder 8"/>
          <p:cNvSpPr>
            <a:spLocks noGrp="1"/>
          </p:cNvSpPr>
          <p:nvPr>
            <p:ph type="ftr" sz="quarter" idx="11"/>
          </p:nvPr>
        </p:nvSpPr>
        <p:spPr/>
        <p:txBody>
          <a:bodyPr/>
          <a:lstStyle/>
          <a:p>
            <a:endParaRPr lang="ar-SA"/>
          </a:p>
        </p:txBody>
      </p:sp>
      <p:sp>
        <p:nvSpPr>
          <p:cNvPr id="10" name="Slide Number Placeholder 9"/>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38553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583436" y="3143250"/>
            <a:ext cx="4270248" cy="259677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7" name="Date Placeholder 6"/>
          <p:cNvSpPr>
            <a:spLocks noGrp="1"/>
          </p:cNvSpPr>
          <p:nvPr>
            <p:ph type="dt" sz="half" idx="10"/>
          </p:nvPr>
        </p:nvSpPr>
        <p:spPr/>
        <p:txBody>
          <a:bodyPr/>
          <a:lstStyle/>
          <a:p>
            <a:fld id="{1C53D352-63A0-4C6C-9CF1-472DE4A4ECD0}" type="datetimeFigureOut">
              <a:rPr lang="ar-SA" smtClean="0"/>
              <a:t>04/06/47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220C42C-8649-4F6B-A3A8-7DB4504C79D6}" type="slidenum">
              <a:rPr lang="ar-SA" smtClean="0"/>
              <a:t>‹#›</a:t>
            </a:fld>
            <a:endParaRPr lang="ar-SA"/>
          </a:p>
        </p:txBody>
      </p:sp>
      <p:sp>
        <p:nvSpPr>
          <p:cNvPr id="10" name="Title 9"/>
          <p:cNvSpPr>
            <a:spLocks noGrp="1"/>
          </p:cNvSpPr>
          <p:nvPr>
            <p:ph type="title"/>
          </p:nvPr>
        </p:nvSpPr>
        <p:spPr/>
        <p:txBody>
          <a:bodyPr/>
          <a:lstStyle/>
          <a:p>
            <a:r>
              <a:rPr lang="ar-SA"/>
              <a:t>انقر لتحرير نمط عنوان الشكل الرئيسي</a:t>
            </a:r>
            <a:endParaRPr lang="en-US" dirty="0"/>
          </a:p>
        </p:txBody>
      </p:sp>
    </p:spTree>
    <p:extLst>
      <p:ext uri="{BB962C8B-B14F-4D97-AF65-F5344CB8AC3E}">
        <p14:creationId xmlns:p14="http://schemas.microsoft.com/office/powerpoint/2010/main" val="378403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C53D352-63A0-4C6C-9CF1-472DE4A4ECD0}" type="datetimeFigureOut">
              <a:rPr lang="ar-SA" smtClean="0"/>
              <a:t>04/06/47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132820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3D352-63A0-4C6C-9CF1-472DE4A4ECD0}" type="datetimeFigureOut">
              <a:rPr lang="ar-SA" smtClean="0"/>
              <a:t>04/06/47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264358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9" name="Date Placeholder 8"/>
          <p:cNvSpPr>
            <a:spLocks noGrp="1"/>
          </p:cNvSpPr>
          <p:nvPr>
            <p:ph type="dt" sz="half" idx="10"/>
          </p:nvPr>
        </p:nvSpPr>
        <p:spPr/>
        <p:txBody>
          <a:bodyPr/>
          <a:lstStyle/>
          <a:p>
            <a:fld id="{1C53D352-63A0-4C6C-9CF1-472DE4A4ECD0}" type="datetimeFigureOut">
              <a:rPr lang="ar-SA" smtClean="0"/>
              <a:t>04/06/47</a:t>
            </a:fld>
            <a:endParaRPr lang="ar-SA"/>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ar-SA"/>
          </a:p>
        </p:txBody>
      </p:sp>
      <p:sp>
        <p:nvSpPr>
          <p:cNvPr id="11" name="Slide Number Placeholder 10"/>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113688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C53D352-63A0-4C6C-9CF1-472DE4A4ECD0}" type="datetimeFigureOut">
              <a:rPr lang="ar-SA" smtClean="0"/>
              <a:t>04/06/47</a:t>
            </a:fld>
            <a:endParaRPr lang="ar-SA"/>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ar-SA"/>
          </a:p>
        </p:txBody>
      </p:sp>
      <p:sp>
        <p:nvSpPr>
          <p:cNvPr id="10" name="Slide Number Placeholder 9"/>
          <p:cNvSpPr>
            <a:spLocks noGrp="1"/>
          </p:cNvSpPr>
          <p:nvPr>
            <p:ph type="sldNum" sz="quarter" idx="12"/>
          </p:nvPr>
        </p:nvSpPr>
        <p:spPr/>
        <p:txBody>
          <a:bodyPr/>
          <a:lstStyle/>
          <a:p>
            <a:fld id="{7220C42C-8649-4F6B-A3A8-7DB4504C79D6}" type="slidenum">
              <a:rPr lang="ar-SA" smtClean="0"/>
              <a:t>‹#›</a:t>
            </a:fld>
            <a:endParaRPr lang="ar-SA"/>
          </a:p>
        </p:txBody>
      </p:sp>
    </p:spTree>
    <p:extLst>
      <p:ext uri="{BB962C8B-B14F-4D97-AF65-F5344CB8AC3E}">
        <p14:creationId xmlns:p14="http://schemas.microsoft.com/office/powerpoint/2010/main" val="374537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C53D352-63A0-4C6C-9CF1-472DE4A4ECD0}" type="datetimeFigureOut">
              <a:rPr lang="ar-SA" smtClean="0"/>
              <a:t>04/06/47</a:t>
            </a:fld>
            <a:endParaRPr lang="ar-SA"/>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ar-S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220C42C-8649-4F6B-A3A8-7DB4504C79D6}" type="slidenum">
              <a:rPr lang="ar-SA" smtClean="0"/>
              <a:t>‹#›</a:t>
            </a:fld>
            <a:endParaRPr lang="ar-SA"/>
          </a:p>
        </p:txBody>
      </p:sp>
    </p:spTree>
    <p:extLst>
      <p:ext uri="{BB962C8B-B14F-4D97-AF65-F5344CB8AC3E}">
        <p14:creationId xmlns:p14="http://schemas.microsoft.com/office/powerpoint/2010/main" val="1972112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3986B801-44F4-EA15-3F26-339ED231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97" y="636648"/>
            <a:ext cx="3808670" cy="15381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مستطيل 1">
            <a:extLst>
              <a:ext uri="{FF2B5EF4-FFF2-40B4-BE49-F238E27FC236}">
                <a16:creationId xmlns:a16="http://schemas.microsoft.com/office/drawing/2014/main" id="{0696B2EB-690A-6B97-9733-C184EF8D49A0}"/>
              </a:ext>
            </a:extLst>
          </p:cNvPr>
          <p:cNvSpPr/>
          <p:nvPr/>
        </p:nvSpPr>
        <p:spPr>
          <a:xfrm>
            <a:off x="4460788" y="790832"/>
            <a:ext cx="7617340" cy="3212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ستطيل 3">
            <a:extLst>
              <a:ext uri="{FF2B5EF4-FFF2-40B4-BE49-F238E27FC236}">
                <a16:creationId xmlns:a16="http://schemas.microsoft.com/office/drawing/2014/main" id="{5E93E17C-48B7-E656-8D12-7681B4280C53}"/>
              </a:ext>
            </a:extLst>
          </p:cNvPr>
          <p:cNvSpPr/>
          <p:nvPr/>
        </p:nvSpPr>
        <p:spPr>
          <a:xfrm>
            <a:off x="1000897" y="6141308"/>
            <a:ext cx="8723871" cy="222422"/>
          </a:xfrm>
          <a:prstGeom prst="rect">
            <a:avLst/>
          </a:prstGeom>
          <a:solidFill>
            <a:srgbClr val="2683C6"/>
          </a:solidFill>
          <a:ln>
            <a:solidFill>
              <a:srgbClr val="2683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4">
            <a:extLst>
              <a:ext uri="{FF2B5EF4-FFF2-40B4-BE49-F238E27FC236}">
                <a16:creationId xmlns:a16="http://schemas.microsoft.com/office/drawing/2014/main" id="{4F0C9A52-0F7D-9489-F3B3-17AB33006666}"/>
              </a:ext>
            </a:extLst>
          </p:cNvPr>
          <p:cNvSpPr/>
          <p:nvPr/>
        </p:nvSpPr>
        <p:spPr>
          <a:xfrm>
            <a:off x="27374" y="1112108"/>
            <a:ext cx="973523" cy="5263979"/>
          </a:xfrm>
          <a:prstGeom prst="rect">
            <a:avLst/>
          </a:prstGeom>
          <a:solidFill>
            <a:srgbClr val="2683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عنوان 6">
            <a:extLst>
              <a:ext uri="{FF2B5EF4-FFF2-40B4-BE49-F238E27FC236}">
                <a16:creationId xmlns:a16="http://schemas.microsoft.com/office/drawing/2014/main" id="{1414FDDA-50CD-BF78-813E-50E08F065EEA}"/>
              </a:ext>
            </a:extLst>
          </p:cNvPr>
          <p:cNvSpPr>
            <a:spLocks noGrp="1"/>
          </p:cNvSpPr>
          <p:nvPr>
            <p:ph type="ctrTitle"/>
          </p:nvPr>
        </p:nvSpPr>
        <p:spPr>
          <a:noFill/>
        </p:spPr>
        <p:txBody>
          <a:bodyPr/>
          <a:lstStyle/>
          <a:p>
            <a:r>
              <a:rPr lang="ar-SA" cap="none" spc="0" dirty="0">
                <a:ln w="0"/>
                <a:solidFill>
                  <a:schemeClr val="tx1"/>
                </a:solidFill>
                <a:effectLst>
                  <a:outerShdw blurRad="38100" dist="19050" dir="2700000" algn="tl" rotWithShape="0">
                    <a:schemeClr val="dk1">
                      <a:alpha val="40000"/>
                    </a:schemeClr>
                  </a:outerShdw>
                </a:effectLst>
              </a:rPr>
              <a:t>اكاديمية بوابة الرواد للتدريب العالي</a:t>
            </a:r>
            <a:endParaRPr lang="en-US" cap="none" spc="0" dirty="0">
              <a:ln w="0"/>
              <a:solidFill>
                <a:schemeClr val="tx1"/>
              </a:solidFill>
              <a:effectLst>
                <a:outerShdw blurRad="38100" dist="19050" dir="2700000" algn="tl" rotWithShape="0">
                  <a:schemeClr val="dk1">
                    <a:alpha val="40000"/>
                  </a:schemeClr>
                </a:outerShdw>
              </a:effectLst>
            </a:endParaRPr>
          </a:p>
        </p:txBody>
      </p:sp>
      <p:pic>
        <p:nvPicPr>
          <p:cNvPr id="12" name="صورة 11">
            <a:extLst>
              <a:ext uri="{FF2B5EF4-FFF2-40B4-BE49-F238E27FC236}">
                <a16:creationId xmlns:a16="http://schemas.microsoft.com/office/drawing/2014/main" id="{45F7746D-20D9-A370-3359-0DCE990A3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359" y="4909032"/>
            <a:ext cx="2448267" cy="1467055"/>
          </a:xfrm>
          <a:prstGeom prst="rect">
            <a:avLst/>
          </a:prstGeom>
        </p:spPr>
      </p:pic>
    </p:spTree>
    <p:extLst>
      <p:ext uri="{BB962C8B-B14F-4D97-AF65-F5344CB8AC3E}">
        <p14:creationId xmlns:p14="http://schemas.microsoft.com/office/powerpoint/2010/main" val="100962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E43D19-9175-E7EA-C233-DB70B4332CCA}"/>
              </a:ext>
            </a:extLst>
          </p:cNvPr>
          <p:cNvSpPr>
            <a:spLocks noGrp="1"/>
          </p:cNvSpPr>
          <p:nvPr>
            <p:ph type="title"/>
          </p:nvPr>
        </p:nvSpPr>
        <p:spPr/>
        <p:txBody>
          <a:bodyPr/>
          <a:lstStyle/>
          <a:p>
            <a:r>
              <a:rPr lang="ar-SA" dirty="0"/>
              <a:t>أنواع الحواسيب الرقمية</a:t>
            </a:r>
          </a:p>
        </p:txBody>
      </p:sp>
      <p:pic>
        <p:nvPicPr>
          <p:cNvPr id="6" name="عنصر نائب للمحتوى 5">
            <a:extLst>
              <a:ext uri="{FF2B5EF4-FFF2-40B4-BE49-F238E27FC236}">
                <a16:creationId xmlns:a16="http://schemas.microsoft.com/office/drawing/2014/main" id="{7C057F11-06D0-091B-27DB-D8AF0A77DE33}"/>
              </a:ext>
            </a:extLst>
          </p:cNvPr>
          <p:cNvPicPr>
            <a:picLocks noGrp="1" noChangeAspect="1"/>
          </p:cNvPicPr>
          <p:nvPr>
            <p:ph sz="half" idx="1"/>
          </p:nvPr>
        </p:nvPicPr>
        <p:blipFill>
          <a:blip r:embed="rId2"/>
          <a:stretch>
            <a:fillRect/>
          </a:stretch>
        </p:blipFill>
        <p:spPr>
          <a:xfrm>
            <a:off x="838201" y="2638044"/>
            <a:ext cx="4727824" cy="3983920"/>
          </a:xfrm>
        </p:spPr>
      </p:pic>
      <p:sp>
        <p:nvSpPr>
          <p:cNvPr id="4" name="عنصر نائب للمحتوى 3">
            <a:extLst>
              <a:ext uri="{FF2B5EF4-FFF2-40B4-BE49-F238E27FC236}">
                <a16:creationId xmlns:a16="http://schemas.microsoft.com/office/drawing/2014/main" id="{C7C4A1D6-28C1-3B51-AA38-AE628CE38BBA}"/>
              </a:ext>
            </a:extLst>
          </p:cNvPr>
          <p:cNvSpPr>
            <a:spLocks noGrp="1"/>
          </p:cNvSpPr>
          <p:nvPr>
            <p:ph sz="half" idx="2"/>
          </p:nvPr>
        </p:nvSpPr>
        <p:spPr>
          <a:xfrm>
            <a:off x="5880739" y="2638044"/>
            <a:ext cx="4727823" cy="3101982"/>
          </a:xfrm>
        </p:spPr>
        <p:txBody>
          <a:bodyPr>
            <a:normAutofit/>
          </a:bodyPr>
          <a:lstStyle/>
          <a:p>
            <a:pPr algn="r" rtl="1"/>
            <a:r>
              <a:rPr lang="ar-SA" sz="2800" b="1" dirty="0"/>
              <a:t>الحواسيب المركزية (</a:t>
            </a:r>
            <a:r>
              <a:rPr lang="en-US" sz="2800" b="1" dirty="0"/>
              <a:t>Mainframes</a:t>
            </a:r>
            <a:r>
              <a:rPr lang="ar-SA" sz="2800" b="1" dirty="0"/>
              <a:t>)</a:t>
            </a:r>
          </a:p>
          <a:p>
            <a:pPr algn="r" rtl="1"/>
            <a:r>
              <a:rPr lang="ar-SA" sz="2800" dirty="0"/>
              <a:t>انظمه ضخمة تُدير ملايين العمليات والمعاملات اليومية حيث تستخدم في معالجة بيانات البنوك (</a:t>
            </a:r>
            <a:r>
              <a:rPr lang="en-US" sz="2800" dirty="0"/>
              <a:t>Visa</a:t>
            </a:r>
            <a:r>
              <a:rPr lang="ar-SA" sz="2800" dirty="0"/>
              <a:t>) &amp;أنظمة حجز الطيران</a:t>
            </a:r>
          </a:p>
          <a:p>
            <a:pPr algn="r" rtl="1"/>
            <a:endParaRPr lang="ar-SA" sz="2800" dirty="0"/>
          </a:p>
        </p:txBody>
      </p:sp>
    </p:spTree>
    <p:extLst>
      <p:ext uri="{BB962C8B-B14F-4D97-AF65-F5344CB8AC3E}">
        <p14:creationId xmlns:p14="http://schemas.microsoft.com/office/powerpoint/2010/main" val="222602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BCE054-9A93-699C-B98F-33CFAA8E965C}"/>
              </a:ext>
            </a:extLst>
          </p:cNvPr>
          <p:cNvSpPr>
            <a:spLocks noGrp="1"/>
          </p:cNvSpPr>
          <p:nvPr>
            <p:ph type="title"/>
          </p:nvPr>
        </p:nvSpPr>
        <p:spPr/>
        <p:txBody>
          <a:bodyPr/>
          <a:lstStyle/>
          <a:p>
            <a:r>
              <a:rPr lang="ar-SA" dirty="0"/>
              <a:t>أنواع الحواسيب الرقمية</a:t>
            </a:r>
          </a:p>
        </p:txBody>
      </p:sp>
      <p:pic>
        <p:nvPicPr>
          <p:cNvPr id="10" name="عنصر نائب للمحتوى 9">
            <a:extLst>
              <a:ext uri="{FF2B5EF4-FFF2-40B4-BE49-F238E27FC236}">
                <a16:creationId xmlns:a16="http://schemas.microsoft.com/office/drawing/2014/main" id="{D1C50E9A-FD10-79C2-7D13-870BB61B6B6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9148" y="2638425"/>
            <a:ext cx="4135966" cy="3101975"/>
          </a:xfrm>
        </p:spPr>
      </p:pic>
      <p:sp>
        <p:nvSpPr>
          <p:cNvPr id="4" name="عنصر نائب للمحتوى 3">
            <a:extLst>
              <a:ext uri="{FF2B5EF4-FFF2-40B4-BE49-F238E27FC236}">
                <a16:creationId xmlns:a16="http://schemas.microsoft.com/office/drawing/2014/main" id="{0995A4EC-83B8-F3C7-AE8E-253537274BAD}"/>
              </a:ext>
            </a:extLst>
          </p:cNvPr>
          <p:cNvSpPr>
            <a:spLocks noGrp="1"/>
          </p:cNvSpPr>
          <p:nvPr>
            <p:ph sz="half" idx="2"/>
          </p:nvPr>
        </p:nvSpPr>
        <p:spPr>
          <a:xfrm>
            <a:off x="6096000" y="2638418"/>
            <a:ext cx="4735300" cy="3254890"/>
          </a:xfrm>
        </p:spPr>
        <p:txBody>
          <a:bodyPr>
            <a:normAutofit lnSpcReduction="10000"/>
          </a:bodyPr>
          <a:lstStyle/>
          <a:p>
            <a:pPr algn="r" rtl="1"/>
            <a:r>
              <a:rPr lang="ar-SA" sz="3200" b="1" dirty="0"/>
              <a:t>حواسيب الخادم </a:t>
            </a:r>
            <a:r>
              <a:rPr lang="en-US" sz="3200" b="1" dirty="0"/>
              <a:t>(Servers)</a:t>
            </a:r>
            <a:endParaRPr lang="en-US" sz="3200" dirty="0"/>
          </a:p>
          <a:p>
            <a:pPr algn="r" rtl="1"/>
            <a:r>
              <a:rPr lang="ar-SA" sz="3200" dirty="0"/>
              <a:t>أجهزة مُخصَّصة لتقديم خدمات الشبكات.</a:t>
            </a:r>
          </a:p>
          <a:p>
            <a:pPr lvl="1" algn="r" rtl="1"/>
            <a:r>
              <a:rPr lang="ar-SA" sz="2800" dirty="0"/>
              <a:t>خوادم الويب </a:t>
            </a:r>
          </a:p>
          <a:p>
            <a:pPr lvl="1" algn="r" rtl="1"/>
            <a:r>
              <a:rPr lang="ar-SA" sz="2800" dirty="0"/>
              <a:t>خوادم قواعد البيانات</a:t>
            </a:r>
            <a:endParaRPr lang="en-US" sz="2800" dirty="0"/>
          </a:p>
          <a:p>
            <a:pPr lvl="1" algn="r" rtl="1"/>
            <a:r>
              <a:rPr lang="ar-SA" sz="2800" dirty="0"/>
              <a:t>خوادم الألعاب</a:t>
            </a:r>
            <a:endParaRPr lang="en-US" sz="2800" dirty="0"/>
          </a:p>
          <a:p>
            <a:pPr algn="r" rtl="1"/>
            <a:endParaRPr lang="ar-SA" sz="3200" dirty="0"/>
          </a:p>
        </p:txBody>
      </p:sp>
    </p:spTree>
    <p:extLst>
      <p:ext uri="{BB962C8B-B14F-4D97-AF65-F5344CB8AC3E}">
        <p14:creationId xmlns:p14="http://schemas.microsoft.com/office/powerpoint/2010/main" val="154607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1CF0EE-0F75-DEF6-B98F-D3C0C98708C0}"/>
              </a:ext>
            </a:extLst>
          </p:cNvPr>
          <p:cNvSpPr>
            <a:spLocks noGrp="1"/>
          </p:cNvSpPr>
          <p:nvPr>
            <p:ph type="title"/>
          </p:nvPr>
        </p:nvSpPr>
        <p:spPr/>
        <p:txBody>
          <a:bodyPr/>
          <a:lstStyle/>
          <a:p>
            <a:r>
              <a:rPr lang="ar-SA" dirty="0"/>
              <a:t>أنواع الحواسيب الرقمية</a:t>
            </a:r>
          </a:p>
        </p:txBody>
      </p:sp>
      <p:pic>
        <p:nvPicPr>
          <p:cNvPr id="6" name="عنصر نائب للمحتوى 5">
            <a:extLst>
              <a:ext uri="{FF2B5EF4-FFF2-40B4-BE49-F238E27FC236}">
                <a16:creationId xmlns:a16="http://schemas.microsoft.com/office/drawing/2014/main" id="{CA86E89B-43CD-5E95-6F16-8FC2002D81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516376"/>
            <a:ext cx="6096000" cy="3525649"/>
          </a:xfrm>
        </p:spPr>
      </p:pic>
      <p:sp>
        <p:nvSpPr>
          <p:cNvPr id="4" name="عنصر نائب للمحتوى 3">
            <a:extLst>
              <a:ext uri="{FF2B5EF4-FFF2-40B4-BE49-F238E27FC236}">
                <a16:creationId xmlns:a16="http://schemas.microsoft.com/office/drawing/2014/main" id="{B455E072-F5A8-A8CF-5BC0-52483184582C}"/>
              </a:ext>
            </a:extLst>
          </p:cNvPr>
          <p:cNvSpPr>
            <a:spLocks noGrp="1"/>
          </p:cNvSpPr>
          <p:nvPr>
            <p:ph sz="half" idx="2"/>
          </p:nvPr>
        </p:nvSpPr>
        <p:spPr/>
        <p:txBody>
          <a:bodyPr/>
          <a:lstStyle/>
          <a:p>
            <a:pPr algn="r" rtl="1"/>
            <a:r>
              <a:rPr lang="ar-SA" sz="2800" b="1" dirty="0"/>
              <a:t>محطات العمل </a:t>
            </a:r>
            <a:r>
              <a:rPr lang="en-US" sz="2800" b="1" dirty="0"/>
              <a:t>Workstations)</a:t>
            </a:r>
            <a:r>
              <a:rPr lang="ar-SA" sz="2800" b="1" dirty="0"/>
              <a:t>)</a:t>
            </a:r>
            <a:endParaRPr lang="en-US" sz="2800" dirty="0"/>
          </a:p>
          <a:p>
            <a:pPr algn="r" rtl="1"/>
            <a:r>
              <a:rPr lang="ar-SA" sz="2800" dirty="0"/>
              <a:t>حواسيب شخصية فائقة الأداء.</a:t>
            </a:r>
          </a:p>
          <a:p>
            <a:pPr algn="r" rtl="1"/>
            <a:r>
              <a:rPr lang="ar-SA" sz="2800" b="1" dirty="0"/>
              <a:t>المستخدمون</a:t>
            </a:r>
            <a:r>
              <a:rPr lang="ar-SA" sz="2800" dirty="0"/>
              <a:t>:</a:t>
            </a:r>
          </a:p>
          <a:p>
            <a:pPr lvl="1" algn="r" rtl="1"/>
            <a:r>
              <a:rPr lang="ar-SA" sz="2400" dirty="0"/>
              <a:t>المصممون(</a:t>
            </a:r>
            <a:r>
              <a:rPr lang="en-US" sz="2400" dirty="0"/>
              <a:t>AutoCAD, Blender</a:t>
            </a:r>
            <a:r>
              <a:rPr lang="ar-SA" sz="2400" dirty="0"/>
              <a:t>)</a:t>
            </a:r>
            <a:endParaRPr lang="en-US" sz="2400" dirty="0"/>
          </a:p>
          <a:p>
            <a:pPr lvl="1" algn="r" rtl="1"/>
            <a:r>
              <a:rPr lang="ar-SA" sz="2400" dirty="0"/>
              <a:t>مطوّرو البرمجيات (</a:t>
            </a:r>
            <a:r>
              <a:rPr lang="en-US" sz="2400" dirty="0"/>
              <a:t>Compiling </a:t>
            </a:r>
            <a:r>
              <a:rPr lang="ar-SA" sz="2400" dirty="0"/>
              <a:t>ضخم).</a:t>
            </a:r>
          </a:p>
          <a:p>
            <a:pPr marL="0" indent="0" algn="r" rtl="1">
              <a:buNone/>
            </a:pPr>
            <a:endParaRPr lang="ar-SA" dirty="0"/>
          </a:p>
        </p:txBody>
      </p:sp>
    </p:spTree>
    <p:extLst>
      <p:ext uri="{BB962C8B-B14F-4D97-AF65-F5344CB8AC3E}">
        <p14:creationId xmlns:p14="http://schemas.microsoft.com/office/powerpoint/2010/main" val="305959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F9FF1A-B48A-FC73-6E43-32408A99620B}"/>
              </a:ext>
            </a:extLst>
          </p:cNvPr>
          <p:cNvSpPr>
            <a:spLocks noGrp="1"/>
          </p:cNvSpPr>
          <p:nvPr>
            <p:ph type="title"/>
          </p:nvPr>
        </p:nvSpPr>
        <p:spPr/>
        <p:txBody>
          <a:bodyPr/>
          <a:lstStyle/>
          <a:p>
            <a:r>
              <a:rPr lang="ar-SA" dirty="0"/>
              <a:t>أنواع الحواسيب الرقمية</a:t>
            </a:r>
          </a:p>
        </p:txBody>
      </p:sp>
      <p:pic>
        <p:nvPicPr>
          <p:cNvPr id="16" name="عنصر نائب للمحتوى 15">
            <a:extLst>
              <a:ext uri="{FF2B5EF4-FFF2-40B4-BE49-F238E27FC236}">
                <a16:creationId xmlns:a16="http://schemas.microsoft.com/office/drawing/2014/main" id="{65A33BB6-AFC7-EBB7-9794-1F4277722E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791334"/>
            <a:ext cx="3182815" cy="2384870"/>
          </a:xfrm>
        </p:spPr>
      </p:pic>
      <p:sp>
        <p:nvSpPr>
          <p:cNvPr id="4" name="عنصر نائب للمحتوى 3">
            <a:extLst>
              <a:ext uri="{FF2B5EF4-FFF2-40B4-BE49-F238E27FC236}">
                <a16:creationId xmlns:a16="http://schemas.microsoft.com/office/drawing/2014/main" id="{88D12582-EC65-0181-167C-CD42DB60CF42}"/>
              </a:ext>
            </a:extLst>
          </p:cNvPr>
          <p:cNvSpPr>
            <a:spLocks noGrp="1"/>
          </p:cNvSpPr>
          <p:nvPr>
            <p:ph sz="half" idx="2"/>
          </p:nvPr>
        </p:nvSpPr>
        <p:spPr>
          <a:xfrm>
            <a:off x="3855308" y="2353163"/>
            <a:ext cx="7498492" cy="4351338"/>
          </a:xfrm>
        </p:spPr>
        <p:txBody>
          <a:bodyPr>
            <a:normAutofit/>
          </a:bodyPr>
          <a:lstStyle/>
          <a:p>
            <a:pPr algn="r" rtl="1"/>
            <a:r>
              <a:rPr lang="ar-SA" sz="2800" b="1" dirty="0"/>
              <a:t>الحواسيب الشخصية (</a:t>
            </a:r>
            <a:r>
              <a:rPr lang="en-US" sz="2800" b="1" dirty="0"/>
              <a:t>Personal Computers – PCs</a:t>
            </a:r>
            <a:r>
              <a:rPr lang="ar-SA" sz="2800" b="1" dirty="0"/>
              <a:t>)</a:t>
            </a:r>
            <a:endParaRPr lang="en-US" sz="2800" dirty="0"/>
          </a:p>
        </p:txBody>
      </p:sp>
      <p:pic>
        <p:nvPicPr>
          <p:cNvPr id="12" name="صورة 11">
            <a:extLst>
              <a:ext uri="{FF2B5EF4-FFF2-40B4-BE49-F238E27FC236}">
                <a16:creationId xmlns:a16="http://schemas.microsoft.com/office/drawing/2014/main" id="{24837680-2EEE-9FAE-677D-FDFA3F99D416}"/>
              </a:ext>
            </a:extLst>
          </p:cNvPr>
          <p:cNvPicPr>
            <a:picLocks noChangeAspect="1"/>
          </p:cNvPicPr>
          <p:nvPr/>
        </p:nvPicPr>
        <p:blipFill>
          <a:blip r:embed="rId3">
            <a:lum contrast="20000"/>
          </a:blip>
          <a:stretch>
            <a:fillRect/>
          </a:stretch>
        </p:blipFill>
        <p:spPr>
          <a:xfrm>
            <a:off x="5779684" y="3175215"/>
            <a:ext cx="3340822" cy="2718093"/>
          </a:xfrm>
          <a:prstGeom prst="rect">
            <a:avLst/>
          </a:prstGeom>
        </p:spPr>
      </p:pic>
      <p:sp>
        <p:nvSpPr>
          <p:cNvPr id="5" name="مربع نص 4">
            <a:extLst>
              <a:ext uri="{FF2B5EF4-FFF2-40B4-BE49-F238E27FC236}">
                <a16:creationId xmlns:a16="http://schemas.microsoft.com/office/drawing/2014/main" id="{993ECA5E-BC91-27A2-B42C-2F41ED0BD689}"/>
              </a:ext>
            </a:extLst>
          </p:cNvPr>
          <p:cNvSpPr txBox="1"/>
          <p:nvPr/>
        </p:nvSpPr>
        <p:spPr>
          <a:xfrm>
            <a:off x="838201" y="5245043"/>
            <a:ext cx="3017108" cy="461665"/>
          </a:xfrm>
          <a:prstGeom prst="rect">
            <a:avLst/>
          </a:prstGeom>
          <a:noFill/>
        </p:spPr>
        <p:txBody>
          <a:bodyPr wrap="square">
            <a:spAutoFit/>
          </a:bodyPr>
          <a:lstStyle/>
          <a:p>
            <a:pPr algn="ctr" rtl="1"/>
            <a:r>
              <a:rPr lang="ar-SA" sz="2400" b="1" dirty="0"/>
              <a:t>الجهاز المحمول</a:t>
            </a:r>
            <a:endParaRPr lang="en-US" sz="2400" dirty="0"/>
          </a:p>
        </p:txBody>
      </p:sp>
      <p:sp>
        <p:nvSpPr>
          <p:cNvPr id="7" name="مربع نص 6">
            <a:extLst>
              <a:ext uri="{FF2B5EF4-FFF2-40B4-BE49-F238E27FC236}">
                <a16:creationId xmlns:a16="http://schemas.microsoft.com/office/drawing/2014/main" id="{5415F55E-A7F3-C874-2E63-E7B89D7492BF}"/>
              </a:ext>
            </a:extLst>
          </p:cNvPr>
          <p:cNvSpPr txBox="1"/>
          <p:nvPr/>
        </p:nvSpPr>
        <p:spPr>
          <a:xfrm>
            <a:off x="5560541" y="6114238"/>
            <a:ext cx="3340822" cy="461665"/>
          </a:xfrm>
          <a:prstGeom prst="rect">
            <a:avLst/>
          </a:prstGeom>
          <a:noFill/>
        </p:spPr>
        <p:txBody>
          <a:bodyPr wrap="square">
            <a:spAutoFit/>
          </a:bodyPr>
          <a:lstStyle/>
          <a:p>
            <a:pPr algn="ctr" rtl="1"/>
            <a:r>
              <a:rPr lang="ar-SA" sz="2400" b="1" dirty="0"/>
              <a:t> الجهاز المكتبي </a:t>
            </a:r>
          </a:p>
        </p:txBody>
      </p:sp>
    </p:spTree>
    <p:extLst>
      <p:ext uri="{BB962C8B-B14F-4D97-AF65-F5344CB8AC3E}">
        <p14:creationId xmlns:p14="http://schemas.microsoft.com/office/powerpoint/2010/main" val="143707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C06585-B2CF-75EA-004E-783C09775952}"/>
              </a:ext>
            </a:extLst>
          </p:cNvPr>
          <p:cNvSpPr>
            <a:spLocks noGrp="1"/>
          </p:cNvSpPr>
          <p:nvPr>
            <p:ph type="title"/>
          </p:nvPr>
        </p:nvSpPr>
        <p:spPr/>
        <p:txBody>
          <a:bodyPr/>
          <a:lstStyle/>
          <a:p>
            <a:r>
              <a:rPr lang="ar-SA" dirty="0"/>
              <a:t>أنواع الحواسيب الرقمية</a:t>
            </a:r>
          </a:p>
        </p:txBody>
      </p:sp>
      <p:pic>
        <p:nvPicPr>
          <p:cNvPr id="6" name="عنصر نائب للمحتوى 5">
            <a:extLst>
              <a:ext uri="{FF2B5EF4-FFF2-40B4-BE49-F238E27FC236}">
                <a16:creationId xmlns:a16="http://schemas.microsoft.com/office/drawing/2014/main" id="{D580AB48-F8C7-14DF-2CE1-72B38DD7D3BF}"/>
              </a:ext>
            </a:extLst>
          </p:cNvPr>
          <p:cNvPicPr>
            <a:picLocks noGrp="1" noChangeAspect="1"/>
          </p:cNvPicPr>
          <p:nvPr>
            <p:ph sz="half" idx="1"/>
          </p:nvPr>
        </p:nvPicPr>
        <p:blipFill>
          <a:blip r:embed="rId2"/>
          <a:stretch>
            <a:fillRect/>
          </a:stretch>
        </p:blipFill>
        <p:spPr>
          <a:xfrm>
            <a:off x="1249225" y="2532535"/>
            <a:ext cx="4330959" cy="3861575"/>
          </a:xfrm>
        </p:spPr>
      </p:pic>
      <p:sp>
        <p:nvSpPr>
          <p:cNvPr id="4" name="عنصر نائب للمحتوى 3">
            <a:extLst>
              <a:ext uri="{FF2B5EF4-FFF2-40B4-BE49-F238E27FC236}">
                <a16:creationId xmlns:a16="http://schemas.microsoft.com/office/drawing/2014/main" id="{2A601E0D-4918-417B-52CE-CD2FDF12BBFA}"/>
              </a:ext>
            </a:extLst>
          </p:cNvPr>
          <p:cNvSpPr>
            <a:spLocks noGrp="1"/>
          </p:cNvSpPr>
          <p:nvPr>
            <p:ph sz="half" idx="2"/>
          </p:nvPr>
        </p:nvSpPr>
        <p:spPr>
          <a:xfrm>
            <a:off x="6096000" y="2532535"/>
            <a:ext cx="5216770" cy="4044111"/>
          </a:xfrm>
        </p:spPr>
        <p:txBody>
          <a:bodyPr>
            <a:normAutofit/>
          </a:bodyPr>
          <a:lstStyle/>
          <a:p>
            <a:pPr algn="r" rtl="1"/>
            <a:r>
              <a:rPr lang="ar-SA" sz="2400" dirty="0"/>
              <a:t> </a:t>
            </a:r>
            <a:r>
              <a:rPr lang="ar-SA" sz="2400" b="1" dirty="0"/>
              <a:t>الحواسيب المضمنة </a:t>
            </a:r>
            <a:r>
              <a:rPr lang="en-US" sz="2400" b="1" dirty="0"/>
              <a:t>Embedded Systems</a:t>
            </a:r>
            <a:endParaRPr lang="en-US" sz="2400" dirty="0"/>
          </a:p>
          <a:p>
            <a:pPr algn="r" rtl="1"/>
            <a:endParaRPr lang="ar-SA" sz="2400" b="1" dirty="0"/>
          </a:p>
          <a:p>
            <a:pPr algn="r" rtl="1"/>
            <a:r>
              <a:rPr lang="ar-SA" sz="2400" dirty="0"/>
              <a:t>معالجات صغيرة مُدمجة في أجهزة غير حاسوبية.</a:t>
            </a:r>
          </a:p>
          <a:p>
            <a:pPr algn="r" rtl="1"/>
            <a:r>
              <a:rPr lang="ar-SA" sz="2400" b="1" dirty="0"/>
              <a:t>أمثلة</a:t>
            </a:r>
            <a:r>
              <a:rPr lang="ar-SA" sz="2400" dirty="0"/>
              <a:t>:</a:t>
            </a:r>
          </a:p>
          <a:p>
            <a:pPr lvl="1" algn="r" rtl="1"/>
            <a:r>
              <a:rPr lang="ar-SA" sz="2000" dirty="0"/>
              <a:t>الأجهزة الطبية </a:t>
            </a:r>
          </a:p>
          <a:p>
            <a:pPr lvl="1" algn="r" rtl="1"/>
            <a:r>
              <a:rPr lang="ar-SA" sz="2000" dirty="0"/>
              <a:t>السيارات</a:t>
            </a:r>
            <a:endParaRPr lang="en-US" sz="2000" dirty="0"/>
          </a:p>
          <a:p>
            <a:pPr lvl="1" algn="r" rtl="1"/>
            <a:r>
              <a:rPr lang="ar-SA" sz="2000" dirty="0"/>
              <a:t>الثلاجات الذكية</a:t>
            </a:r>
          </a:p>
          <a:p>
            <a:pPr algn="r" rtl="1"/>
            <a:endParaRPr lang="ar-SA" sz="2400" dirty="0"/>
          </a:p>
        </p:txBody>
      </p:sp>
    </p:spTree>
    <p:extLst>
      <p:ext uri="{BB962C8B-B14F-4D97-AF65-F5344CB8AC3E}">
        <p14:creationId xmlns:p14="http://schemas.microsoft.com/office/powerpoint/2010/main" val="22539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6AC5C7C0-9C55-F0B1-4EE7-7440BF0AAEAC}"/>
              </a:ext>
            </a:extLst>
          </p:cNvPr>
          <p:cNvSpPr>
            <a:spLocks noGrp="1"/>
          </p:cNvSpPr>
          <p:nvPr>
            <p:ph type="title"/>
          </p:nvPr>
        </p:nvSpPr>
        <p:spPr/>
        <p:txBody>
          <a:bodyPr>
            <a:normAutofit/>
          </a:bodyPr>
          <a:lstStyle/>
          <a:p>
            <a:r>
              <a:rPr lang="ar-SA" sz="4800" dirty="0"/>
              <a:t>مكونات الحاسوب </a:t>
            </a:r>
          </a:p>
        </p:txBody>
      </p:sp>
      <p:sp>
        <p:nvSpPr>
          <p:cNvPr id="3" name="عنصر نائب للمحتوى 2">
            <a:extLst>
              <a:ext uri="{FF2B5EF4-FFF2-40B4-BE49-F238E27FC236}">
                <a16:creationId xmlns:a16="http://schemas.microsoft.com/office/drawing/2014/main" id="{E41C531A-5DD4-4A95-6A3E-87BB18B5BB8E}"/>
              </a:ext>
            </a:extLst>
          </p:cNvPr>
          <p:cNvSpPr>
            <a:spLocks noGrp="1"/>
          </p:cNvSpPr>
          <p:nvPr>
            <p:ph sz="half" idx="1"/>
          </p:nvPr>
        </p:nvSpPr>
        <p:spPr>
          <a:xfrm>
            <a:off x="1581912" y="3845521"/>
            <a:ext cx="4271771" cy="1187450"/>
          </a:xfrm>
        </p:spPr>
        <p:txBody>
          <a:bodyPr/>
          <a:lstStyle/>
          <a:p>
            <a:pPr algn="ctr"/>
            <a:r>
              <a:rPr lang="en-US" sz="5400" dirty="0"/>
              <a:t>Software</a:t>
            </a:r>
            <a:endParaRPr lang="ar-SA" dirty="0"/>
          </a:p>
        </p:txBody>
      </p:sp>
      <p:sp>
        <p:nvSpPr>
          <p:cNvPr id="4" name="عنصر نائب للمحتوى 3">
            <a:extLst>
              <a:ext uri="{FF2B5EF4-FFF2-40B4-BE49-F238E27FC236}">
                <a16:creationId xmlns:a16="http://schemas.microsoft.com/office/drawing/2014/main" id="{04E9CD28-1684-724B-0194-AC76BA3B1352}"/>
              </a:ext>
            </a:extLst>
          </p:cNvPr>
          <p:cNvSpPr>
            <a:spLocks noGrp="1"/>
          </p:cNvSpPr>
          <p:nvPr>
            <p:ph sz="half" idx="2"/>
          </p:nvPr>
        </p:nvSpPr>
        <p:spPr>
          <a:xfrm>
            <a:off x="6339841" y="2835275"/>
            <a:ext cx="4270247" cy="1187450"/>
          </a:xfrm>
        </p:spPr>
        <p:txBody>
          <a:bodyPr/>
          <a:lstStyle/>
          <a:p>
            <a:pPr algn="ctr"/>
            <a:r>
              <a:rPr lang="en-US" sz="5400" dirty="0"/>
              <a:t>Hardware</a:t>
            </a:r>
            <a:endParaRPr lang="ar-SA" dirty="0"/>
          </a:p>
        </p:txBody>
      </p:sp>
    </p:spTree>
    <p:extLst>
      <p:ext uri="{BB962C8B-B14F-4D97-AF65-F5344CB8AC3E}">
        <p14:creationId xmlns:p14="http://schemas.microsoft.com/office/powerpoint/2010/main" val="20049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572914-57D1-6BDB-0EEB-9660AA0CFD75}"/>
              </a:ext>
            </a:extLst>
          </p:cNvPr>
          <p:cNvSpPr>
            <a:spLocks noGrp="1"/>
          </p:cNvSpPr>
          <p:nvPr>
            <p:ph type="title"/>
          </p:nvPr>
        </p:nvSpPr>
        <p:spPr/>
        <p:txBody>
          <a:bodyPr/>
          <a:lstStyle/>
          <a:p>
            <a:r>
              <a:rPr lang="ar-SA" dirty="0"/>
              <a:t>مكونات الحاسوب </a:t>
            </a:r>
          </a:p>
        </p:txBody>
      </p:sp>
      <p:sp>
        <p:nvSpPr>
          <p:cNvPr id="5" name="عنصر نائب للمحتوى 4">
            <a:extLst>
              <a:ext uri="{FF2B5EF4-FFF2-40B4-BE49-F238E27FC236}">
                <a16:creationId xmlns:a16="http://schemas.microsoft.com/office/drawing/2014/main" id="{580B5DE2-C7D7-C02F-550F-4F0824EEAE8F}"/>
              </a:ext>
            </a:extLst>
          </p:cNvPr>
          <p:cNvSpPr>
            <a:spLocks noGrp="1"/>
          </p:cNvSpPr>
          <p:nvPr>
            <p:ph idx="1"/>
          </p:nvPr>
        </p:nvSpPr>
        <p:spPr>
          <a:xfrm>
            <a:off x="6940060" y="2791325"/>
            <a:ext cx="4969441" cy="3442207"/>
          </a:xfrm>
        </p:spPr>
        <p:txBody>
          <a:bodyPr>
            <a:normAutofit/>
          </a:bodyPr>
          <a:lstStyle/>
          <a:p>
            <a:pPr algn="r" rtl="1"/>
            <a:r>
              <a:rPr lang="ar-SA" sz="2800" b="1" dirty="0"/>
              <a:t>المكونات المادية (</a:t>
            </a:r>
            <a:r>
              <a:rPr lang="en-US" sz="2800" b="1" dirty="0"/>
              <a:t>(Hardware</a:t>
            </a:r>
          </a:p>
          <a:p>
            <a:pPr algn="r" rtl="1"/>
            <a:r>
              <a:rPr lang="ar-SA" sz="2800" dirty="0"/>
              <a:t>كل اًلأجزاء والقطع التي يًمكن مشاهدتها ولمسها وتركيبها على جهاز الحاسوب قرص  صًلب، ذاكرة، اًللوحة اًلأم، الفأرة، اًلشاشة.....</a:t>
            </a:r>
          </a:p>
        </p:txBody>
      </p:sp>
      <p:pic>
        <p:nvPicPr>
          <p:cNvPr id="4" name="صورة 3">
            <a:extLst>
              <a:ext uri="{FF2B5EF4-FFF2-40B4-BE49-F238E27FC236}">
                <a16:creationId xmlns:a16="http://schemas.microsoft.com/office/drawing/2014/main" id="{D7826D99-51BA-174B-F694-48F004F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83" y="2791325"/>
            <a:ext cx="5552303" cy="3716505"/>
          </a:xfrm>
          <a:prstGeom prst="rect">
            <a:avLst/>
          </a:prstGeom>
        </p:spPr>
      </p:pic>
    </p:spTree>
    <p:extLst>
      <p:ext uri="{BB962C8B-B14F-4D97-AF65-F5344CB8AC3E}">
        <p14:creationId xmlns:p14="http://schemas.microsoft.com/office/powerpoint/2010/main" val="367354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FBFA7D-4F96-2F50-0CC1-591A381B54B9}"/>
              </a:ext>
            </a:extLst>
          </p:cNvPr>
          <p:cNvSpPr>
            <a:spLocks noGrp="1"/>
          </p:cNvSpPr>
          <p:nvPr>
            <p:ph type="title"/>
          </p:nvPr>
        </p:nvSpPr>
        <p:spPr>
          <a:xfrm>
            <a:off x="2367061" y="210065"/>
            <a:ext cx="7729728" cy="1188720"/>
          </a:xfrm>
        </p:spPr>
        <p:txBody>
          <a:bodyPr/>
          <a:lstStyle/>
          <a:p>
            <a:pPr rtl="1"/>
            <a:r>
              <a:rPr lang="ar-SA" b="1" dirty="0">
                <a:latin typeface="Arial" panose="020B0604020202020204" pitchFamily="34" charset="0"/>
                <a:cs typeface="Arial" panose="020B0604020202020204" pitchFamily="34" charset="0"/>
              </a:rPr>
              <a:t>المكونات المادية (</a:t>
            </a:r>
            <a:r>
              <a:rPr lang="en-US" b="1" dirty="0">
                <a:latin typeface="Arial" panose="020B0604020202020204" pitchFamily="34" charset="0"/>
                <a:cs typeface="Arial" panose="020B0604020202020204" pitchFamily="34" charset="0"/>
              </a:rPr>
              <a:t>(Hardware</a:t>
            </a:r>
            <a:endParaRPr lang="en-US" dirty="0">
              <a:latin typeface="Arial" panose="020B0604020202020204" pitchFamily="34" charset="0"/>
              <a:cs typeface="Arial" panose="020B0604020202020204" pitchFamily="34" charset="0"/>
            </a:endParaRPr>
          </a:p>
        </p:txBody>
      </p:sp>
      <p:sp>
        <p:nvSpPr>
          <p:cNvPr id="3" name="عنصر نائب للمحتوى 2">
            <a:extLst>
              <a:ext uri="{FF2B5EF4-FFF2-40B4-BE49-F238E27FC236}">
                <a16:creationId xmlns:a16="http://schemas.microsoft.com/office/drawing/2014/main" id="{EC3927C9-B1D9-D01A-E18D-BCD3C45F2D2A}"/>
              </a:ext>
            </a:extLst>
          </p:cNvPr>
          <p:cNvSpPr>
            <a:spLocks noGrp="1"/>
          </p:cNvSpPr>
          <p:nvPr>
            <p:ph idx="1"/>
          </p:nvPr>
        </p:nvSpPr>
        <p:spPr>
          <a:xfrm>
            <a:off x="86497" y="1556952"/>
            <a:ext cx="11442357" cy="5090984"/>
          </a:xfrm>
        </p:spPr>
        <p:txBody>
          <a:bodyPr>
            <a:normAutofit/>
          </a:bodyPr>
          <a:lstStyle/>
          <a:p>
            <a:pPr algn="r" rtl="1"/>
            <a:r>
              <a:rPr lang="ar-SA" b="1" dirty="0">
                <a:latin typeface="Arial" panose="020B0604020202020204" pitchFamily="34" charset="0"/>
                <a:cs typeface="Arial" panose="020B0604020202020204" pitchFamily="34" charset="0"/>
              </a:rPr>
              <a:t>مزود الطاقة (</a:t>
            </a:r>
            <a:r>
              <a:rPr lang="en-US" b="1" dirty="0">
                <a:latin typeface="Arial" panose="020B0604020202020204" pitchFamily="34" charset="0"/>
                <a:cs typeface="Arial" panose="020B0604020202020204" pitchFamily="34" charset="0"/>
              </a:rPr>
              <a:t>Power Supply Unit – PSU</a:t>
            </a:r>
            <a:r>
              <a:rPr lang="ar-SA"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يحول التيار الكهربائي من المنفذ الجداري إلى طاقة قابلة للاستخدام من قبل الأجهزة المختلفة داخل صندوق الحاسب.</a:t>
            </a:r>
          </a:p>
          <a:p>
            <a:pPr algn="r" rtl="1"/>
            <a:r>
              <a:rPr lang="ar-SA" b="1" dirty="0">
                <a:latin typeface="Arial" panose="020B0604020202020204" pitchFamily="34" charset="0"/>
                <a:cs typeface="Arial" panose="020B0604020202020204" pitchFamily="34" charset="0"/>
              </a:rPr>
              <a:t>اللوحة الأم </a:t>
            </a:r>
            <a:r>
              <a:rPr lang="en-US" b="1" dirty="0">
                <a:latin typeface="Arial" panose="020B0604020202020204" pitchFamily="34" charset="0"/>
                <a:cs typeface="Arial" panose="020B0604020202020204" pitchFamily="34" charset="0"/>
              </a:rPr>
              <a:t>Motherboard)</a:t>
            </a:r>
            <a:r>
              <a:rPr lang="ar-SA" b="1" dirty="0">
                <a:latin typeface="Arial" panose="020B0604020202020204" pitchFamily="34" charset="0"/>
                <a:cs typeface="Arial" panose="020B0604020202020204" pitchFamily="34" charset="0"/>
              </a:rPr>
              <a:t> ): </a:t>
            </a:r>
            <a:r>
              <a:rPr lang="ar-SA" dirty="0">
                <a:latin typeface="Arial" panose="020B0604020202020204" pitchFamily="34" charset="0"/>
                <a:cs typeface="Arial" panose="020B0604020202020204" pitchFamily="34" charset="0"/>
              </a:rPr>
              <a:t>هي لوحة الدوائر الإلكترونية الرئيسية التي تربط جميع مكونات الحاسوب ببعضها البعض وتتيح التواصل بينها.</a:t>
            </a:r>
          </a:p>
          <a:p>
            <a:pPr algn="r" rtl="1"/>
            <a:r>
              <a:rPr lang="ar-SA" b="1" dirty="0">
                <a:latin typeface="Arial" panose="020B0604020202020204" pitchFamily="34" charset="0"/>
                <a:cs typeface="Arial" panose="020B0604020202020204" pitchFamily="34" charset="0"/>
              </a:rPr>
              <a:t>المعالجات </a:t>
            </a:r>
            <a:r>
              <a:rPr lang="en-US" b="1" dirty="0">
                <a:latin typeface="Arial" panose="020B0604020202020204" pitchFamily="34" charset="0"/>
                <a:cs typeface="Arial" panose="020B0604020202020204" pitchFamily="34" charset="0"/>
              </a:rPr>
              <a:t>Processors - CPU)</a:t>
            </a:r>
            <a:r>
              <a:rPr lang="ar-SA"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وحدة المعالجة المركزية هي "دماغ" الحاسوب، المسؤولة عن تنفيذ التعليمات والعمليات الحسابية والمنطقية. يظهر في الصورة معالج </a:t>
            </a:r>
            <a:r>
              <a:rPr lang="en-US" dirty="0">
                <a:latin typeface="Arial" panose="020B0604020202020204" pitchFamily="34" charset="0"/>
                <a:cs typeface="Arial" panose="020B0604020202020204" pitchFamily="34" charset="0"/>
              </a:rPr>
              <a:t>Intel Core i7</a:t>
            </a:r>
            <a:r>
              <a:rPr lang="ar-SA"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r" rtl="1"/>
            <a:r>
              <a:rPr lang="ar-SA" b="1" dirty="0">
                <a:latin typeface="Arial" panose="020B0604020202020204" pitchFamily="34" charset="0"/>
                <a:cs typeface="Arial" panose="020B0604020202020204" pitchFamily="34" charset="0"/>
              </a:rPr>
              <a:t>ذاكرة الوصول العشوائي </a:t>
            </a:r>
            <a:r>
              <a:rPr lang="en-US" b="1" dirty="0">
                <a:latin typeface="Arial" panose="020B0604020202020204" pitchFamily="34" charset="0"/>
                <a:cs typeface="Arial" panose="020B0604020202020204" pitchFamily="34" charset="0"/>
              </a:rPr>
              <a:t>RAM Module)</a:t>
            </a:r>
            <a:r>
              <a:rPr lang="ar-SA"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ذاكرة سريعة ومؤقتة تستخدم لتخزين البيانات التي يتم العمل عليها حالياً، وتفقد محتوياتها عند إيقاف تشغيل الجهاز.</a:t>
            </a:r>
          </a:p>
          <a:p>
            <a:pPr algn="r" rtl="1"/>
            <a:r>
              <a:rPr lang="ar-SA" b="1" dirty="0">
                <a:latin typeface="Arial" panose="020B0604020202020204" pitchFamily="34" charset="0"/>
                <a:cs typeface="Arial" panose="020B0604020202020204" pitchFamily="34" charset="0"/>
              </a:rPr>
              <a:t>محرك الأقراص الصلبة </a:t>
            </a:r>
            <a:r>
              <a:rPr lang="en-US" b="1" dirty="0">
                <a:latin typeface="Arial" panose="020B0604020202020204" pitchFamily="34" charset="0"/>
                <a:cs typeface="Arial" panose="020B0604020202020204" pitchFamily="34" charset="0"/>
              </a:rPr>
              <a:t>Hard Drive)</a:t>
            </a:r>
            <a:r>
              <a:rPr lang="ar-SA"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جهاز تخزين دائم يُستخدم لحفظ جميع ملفات النظام والبرامج والملفات الشخصية بشكل دائم.</a:t>
            </a:r>
          </a:p>
          <a:p>
            <a:pPr algn="r" rtl="1"/>
            <a:r>
              <a:rPr lang="ar-SA" b="1" dirty="0">
                <a:latin typeface="Arial" panose="020B0604020202020204" pitchFamily="34" charset="0"/>
                <a:cs typeface="Arial" panose="020B0604020202020204" pitchFamily="34" charset="0"/>
              </a:rPr>
              <a:t>محرك الأقراص الضوئية </a:t>
            </a:r>
            <a:r>
              <a:rPr lang="en-US" b="1" dirty="0">
                <a:latin typeface="Arial" panose="020B0604020202020204" pitchFamily="34" charset="0"/>
                <a:cs typeface="Arial" panose="020B0604020202020204" pitchFamily="34" charset="0"/>
              </a:rPr>
              <a:t>Optical Drive)</a:t>
            </a:r>
            <a:r>
              <a:rPr lang="ar-SA"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يُستخدم لقراءة أو كتابة البيانات على الأقراص المدمجة </a:t>
            </a:r>
            <a:r>
              <a:rPr lang="en-US" dirty="0">
                <a:latin typeface="Arial" panose="020B0604020202020204" pitchFamily="34" charset="0"/>
                <a:cs typeface="Arial" panose="020B0604020202020204" pitchFamily="34" charset="0"/>
              </a:rPr>
              <a:t>CD) </a:t>
            </a:r>
            <a:r>
              <a:rPr lang="ar-SA" dirty="0">
                <a:latin typeface="Arial" panose="020B0604020202020204" pitchFamily="34" charset="0"/>
                <a:cs typeface="Arial" panose="020B0604020202020204" pitchFamily="34" charset="0"/>
              </a:rPr>
              <a:t>)أو أقراص الفيديو الرقمية </a:t>
            </a:r>
            <a:r>
              <a:rPr lang="en-US" dirty="0">
                <a:latin typeface="Arial" panose="020B0604020202020204" pitchFamily="34" charset="0"/>
                <a:cs typeface="Arial" panose="020B0604020202020204" pitchFamily="34" charset="0"/>
              </a:rPr>
              <a:t>DVD)</a:t>
            </a:r>
            <a:r>
              <a:rPr lang="ar-SA"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r" rtl="1"/>
            <a:r>
              <a:rPr lang="ar-SA" b="1" dirty="0">
                <a:latin typeface="Arial" panose="020B0604020202020204" pitchFamily="34" charset="0"/>
                <a:cs typeface="Arial" panose="020B0604020202020204" pitchFamily="34" charset="0"/>
              </a:rPr>
              <a:t>محرك الأقراص المرنة </a:t>
            </a:r>
            <a:r>
              <a:rPr lang="en-US" b="1" dirty="0">
                <a:latin typeface="Arial" panose="020B0604020202020204" pitchFamily="34" charset="0"/>
                <a:cs typeface="Arial" panose="020B0604020202020204" pitchFamily="34" charset="0"/>
              </a:rPr>
              <a:t>Floppy Drive)</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 وسيلة تخزين قديمة، كانت تستخدم لنقل كميات صغيرة جداً من البيانات.</a:t>
            </a:r>
          </a:p>
          <a:p>
            <a:pPr algn="r" rtl="1"/>
            <a:r>
              <a:rPr lang="ar-SA" b="1" dirty="0">
                <a:latin typeface="Arial" panose="020B0604020202020204" pitchFamily="34" charset="0"/>
                <a:cs typeface="Arial" panose="020B0604020202020204" pitchFamily="34" charset="0"/>
              </a:rPr>
              <a:t>المشتت الحراري </a:t>
            </a:r>
            <a:r>
              <a:rPr lang="en-US" b="1" dirty="0">
                <a:latin typeface="Arial" panose="020B0604020202020204" pitchFamily="34" charset="0"/>
                <a:cs typeface="Arial" panose="020B0604020202020204" pitchFamily="34" charset="0"/>
              </a:rPr>
              <a:t>Heat Sink)</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 جهاز مصمم لامتصاص الحرارة الناتجة عن المعالج أو غيره من المكونات الهامة وتبديدها في الهواء.</a:t>
            </a:r>
          </a:p>
          <a:p>
            <a:pPr algn="r" rtl="1"/>
            <a:r>
              <a:rPr lang="ar-SA" b="1" dirty="0">
                <a:latin typeface="Arial" panose="020B0604020202020204" pitchFamily="34" charset="0"/>
                <a:cs typeface="Arial" panose="020B0604020202020204" pitchFamily="34" charset="0"/>
              </a:rPr>
              <a:t>مروحة النظام </a:t>
            </a:r>
            <a:r>
              <a:rPr lang="en-US" b="1" dirty="0">
                <a:latin typeface="Arial" panose="020B0604020202020204" pitchFamily="34" charset="0"/>
                <a:cs typeface="Arial" panose="020B0604020202020204" pitchFamily="34" charset="0"/>
              </a:rPr>
              <a:t>System Fan)</a:t>
            </a:r>
            <a:r>
              <a:rPr lang="ar-SA"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تساعد في تبريد المكونات الداخلية للحاسوب عن طريق سحب الهواء الساخن خارج الصندوق</a:t>
            </a:r>
          </a:p>
          <a:p>
            <a:pPr algn="r" rt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77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B4B8AF-C9AC-CF19-2C80-E700C65F4466}"/>
              </a:ext>
            </a:extLst>
          </p:cNvPr>
          <p:cNvSpPr>
            <a:spLocks noGrp="1"/>
          </p:cNvSpPr>
          <p:nvPr>
            <p:ph type="title"/>
          </p:nvPr>
        </p:nvSpPr>
        <p:spPr/>
        <p:txBody>
          <a:bodyPr/>
          <a:lstStyle/>
          <a:p>
            <a:r>
              <a:rPr lang="ar-SA" dirty="0"/>
              <a:t>مكونات الحاسوب </a:t>
            </a:r>
          </a:p>
        </p:txBody>
      </p:sp>
      <p:sp>
        <p:nvSpPr>
          <p:cNvPr id="3" name="عنصر نائب للمحتوى 2">
            <a:extLst>
              <a:ext uri="{FF2B5EF4-FFF2-40B4-BE49-F238E27FC236}">
                <a16:creationId xmlns:a16="http://schemas.microsoft.com/office/drawing/2014/main" id="{78E8CB06-FFC3-8518-9816-94DFC72D751B}"/>
              </a:ext>
            </a:extLst>
          </p:cNvPr>
          <p:cNvSpPr>
            <a:spLocks noGrp="1"/>
          </p:cNvSpPr>
          <p:nvPr>
            <p:ph idx="1"/>
          </p:nvPr>
        </p:nvSpPr>
        <p:spPr>
          <a:xfrm>
            <a:off x="6096000" y="2306271"/>
            <a:ext cx="5257800" cy="3870692"/>
          </a:xfrm>
        </p:spPr>
        <p:txBody>
          <a:bodyPr>
            <a:normAutofit/>
          </a:bodyPr>
          <a:lstStyle/>
          <a:p>
            <a:pPr algn="r" rtl="1"/>
            <a:r>
              <a:rPr lang="ar-SA" sz="2800" b="1" dirty="0"/>
              <a:t>المكونات البرمجية (</a:t>
            </a:r>
            <a:r>
              <a:rPr lang="en-US" sz="2800" b="1" dirty="0"/>
              <a:t>(Software</a:t>
            </a:r>
          </a:p>
          <a:p>
            <a:pPr algn="r" rtl="1"/>
            <a:r>
              <a:rPr lang="ar-SA" sz="2800" dirty="0"/>
              <a:t>مجموعة من البرامج المشغلة للجهاز وتعمل على إدارة نظام الحاسوب ومكوناته اًلمادية وًتعتبر اًلشق اًلمكمل لًلمكونات اًلمادية حًيث تًتيح لًنا اًلتواصل مًع اًلمكونات اًلمادية.</a:t>
            </a:r>
          </a:p>
          <a:p>
            <a:pPr algn="r" rtl="1"/>
            <a:r>
              <a:rPr lang="ar-SA" sz="2800" dirty="0"/>
              <a:t>ومن أهمها التالي : </a:t>
            </a:r>
          </a:p>
          <a:p>
            <a:pPr algn="r" rtl="1"/>
            <a:endParaRPr lang="ar-SA" sz="2800" dirty="0"/>
          </a:p>
        </p:txBody>
      </p:sp>
      <p:pic>
        <p:nvPicPr>
          <p:cNvPr id="5" name="صورة 4">
            <a:extLst>
              <a:ext uri="{FF2B5EF4-FFF2-40B4-BE49-F238E27FC236}">
                <a16:creationId xmlns:a16="http://schemas.microsoft.com/office/drawing/2014/main" id="{8EC51192-760A-0644-ACAC-6F37A80496F0}"/>
              </a:ext>
            </a:extLst>
          </p:cNvPr>
          <p:cNvPicPr>
            <a:picLocks noChangeAspect="1"/>
          </p:cNvPicPr>
          <p:nvPr/>
        </p:nvPicPr>
        <p:blipFill>
          <a:blip r:embed="rId2"/>
          <a:stretch>
            <a:fillRect/>
          </a:stretch>
        </p:blipFill>
        <p:spPr>
          <a:xfrm>
            <a:off x="838200" y="2306271"/>
            <a:ext cx="5257800" cy="4109663"/>
          </a:xfrm>
          <a:prstGeom prst="rect">
            <a:avLst/>
          </a:prstGeom>
        </p:spPr>
      </p:pic>
    </p:spTree>
    <p:extLst>
      <p:ext uri="{BB962C8B-B14F-4D97-AF65-F5344CB8AC3E}">
        <p14:creationId xmlns:p14="http://schemas.microsoft.com/office/powerpoint/2010/main" val="46066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3C1EFF-5B07-5E3B-577C-03FA66F0995F}"/>
              </a:ext>
            </a:extLst>
          </p:cNvPr>
          <p:cNvSpPr>
            <a:spLocks noGrp="1"/>
          </p:cNvSpPr>
          <p:nvPr>
            <p:ph type="title"/>
          </p:nvPr>
        </p:nvSpPr>
        <p:spPr/>
        <p:txBody>
          <a:bodyPr/>
          <a:lstStyle/>
          <a:p>
            <a:pPr rtl="1"/>
            <a:r>
              <a:rPr lang="ar-SA" b="1" dirty="0"/>
              <a:t>المكونات البرمجية (</a:t>
            </a:r>
            <a:r>
              <a:rPr lang="en-US" b="1" dirty="0"/>
              <a:t>(Software</a:t>
            </a:r>
            <a:endParaRPr lang="en-US" dirty="0"/>
          </a:p>
        </p:txBody>
      </p:sp>
      <p:sp>
        <p:nvSpPr>
          <p:cNvPr id="3" name="عنصر نائب للمحتوى 2">
            <a:extLst>
              <a:ext uri="{FF2B5EF4-FFF2-40B4-BE49-F238E27FC236}">
                <a16:creationId xmlns:a16="http://schemas.microsoft.com/office/drawing/2014/main" id="{26276F9C-7279-532E-2410-E4C36A118E5B}"/>
              </a:ext>
            </a:extLst>
          </p:cNvPr>
          <p:cNvSpPr>
            <a:spLocks noGrp="1"/>
          </p:cNvSpPr>
          <p:nvPr>
            <p:ph idx="1"/>
          </p:nvPr>
        </p:nvSpPr>
        <p:spPr>
          <a:xfrm>
            <a:off x="2231135" y="2638044"/>
            <a:ext cx="8136183" cy="3101983"/>
          </a:xfrm>
        </p:spPr>
        <p:txBody>
          <a:bodyPr/>
          <a:lstStyle/>
          <a:p>
            <a:pPr algn="r" rtl="1"/>
            <a:r>
              <a:rPr lang="ar-SA" b="1" dirty="0"/>
              <a:t>نظام تشغيل ويندوز (</a:t>
            </a:r>
            <a:r>
              <a:rPr lang="en-US" b="1" dirty="0"/>
              <a:t>windows</a:t>
            </a:r>
            <a:r>
              <a:rPr lang="ar-SA" b="1" dirty="0"/>
              <a:t>)</a:t>
            </a:r>
            <a:r>
              <a:rPr lang="en-US" dirty="0"/>
              <a:t>:</a:t>
            </a:r>
            <a:r>
              <a:rPr lang="ar-SA" dirty="0"/>
              <a:t> هذا النّظام من أشهر وأبرز أنظمة التشغيل، وهو تابعٌ لشركة مايكروسوفت العالمية</a:t>
            </a:r>
          </a:p>
          <a:p>
            <a:pPr marL="0" indent="0" algn="r" rtl="1">
              <a:buNone/>
            </a:pPr>
            <a:endParaRPr lang="ar-SA" dirty="0"/>
          </a:p>
          <a:p>
            <a:pPr marL="0" indent="0" algn="r" rtl="1">
              <a:buNone/>
            </a:pPr>
            <a:endParaRPr lang="ar-SA" dirty="0"/>
          </a:p>
          <a:p>
            <a:pPr algn="r" rtl="1"/>
            <a:r>
              <a:rPr lang="ar-SA" b="1" dirty="0"/>
              <a:t>تشغيل( </a:t>
            </a:r>
            <a:r>
              <a:rPr lang="en-US" b="1" dirty="0"/>
              <a:t>Mac OS</a:t>
            </a:r>
            <a:r>
              <a:rPr lang="ar-SA" b="1" dirty="0"/>
              <a:t>):</a:t>
            </a:r>
            <a:r>
              <a:rPr lang="en-US" b="1" dirty="0"/>
              <a:t> </a:t>
            </a:r>
            <a:r>
              <a:rPr lang="ar-SA" dirty="0"/>
              <a:t>هذا النظام مُخصّص بصورةٍ أساسيّة لأجهزة أبل ماكنتوش , وهو نظام مدفوع وغير مجاني</a:t>
            </a:r>
          </a:p>
          <a:p>
            <a:pPr marL="0" indent="0" algn="r" rtl="1">
              <a:buNone/>
            </a:pPr>
            <a:endParaRPr lang="ar-SA" dirty="0"/>
          </a:p>
          <a:p>
            <a:pPr marL="0" indent="0" algn="r" rtl="1">
              <a:buNone/>
            </a:pPr>
            <a:endParaRPr lang="ar-SA" dirty="0"/>
          </a:p>
          <a:p>
            <a:pPr algn="r" rtl="1"/>
            <a:r>
              <a:rPr lang="ar-SA" b="1" dirty="0"/>
              <a:t>نظام التشغيل لينكس(</a:t>
            </a:r>
            <a:r>
              <a:rPr lang="en-US" b="1" dirty="0"/>
              <a:t>Linux</a:t>
            </a:r>
            <a:r>
              <a:rPr lang="ar-SA" b="1" dirty="0"/>
              <a:t>):</a:t>
            </a:r>
            <a:r>
              <a:rPr lang="ar-SA" dirty="0"/>
              <a:t> وهو نظامٌ مفتوح المصدر. ويَتميّز بواجهةٍ رسوميّة جميلة وبسيطة، وله الكثير من الإصدارات المُختلفة</a:t>
            </a:r>
          </a:p>
          <a:p>
            <a:pPr algn="r" rtl="1"/>
            <a:endParaRPr lang="ar-SA" dirty="0"/>
          </a:p>
        </p:txBody>
      </p:sp>
      <p:pic>
        <p:nvPicPr>
          <p:cNvPr id="5" name="صورة 4">
            <a:extLst>
              <a:ext uri="{FF2B5EF4-FFF2-40B4-BE49-F238E27FC236}">
                <a16:creationId xmlns:a16="http://schemas.microsoft.com/office/drawing/2014/main" id="{9431701C-8C86-70D8-88C7-BA33B5E8F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69" y="2206720"/>
            <a:ext cx="1789767" cy="1047896"/>
          </a:xfrm>
          <a:prstGeom prst="rect">
            <a:avLst/>
          </a:prstGeom>
        </p:spPr>
      </p:pic>
      <p:pic>
        <p:nvPicPr>
          <p:cNvPr id="9" name="صورة 8">
            <a:extLst>
              <a:ext uri="{FF2B5EF4-FFF2-40B4-BE49-F238E27FC236}">
                <a16:creationId xmlns:a16="http://schemas.microsoft.com/office/drawing/2014/main" id="{1F91A03C-F402-34F8-71C2-08F00A18F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29" y="3603385"/>
            <a:ext cx="1660907" cy="1047896"/>
          </a:xfrm>
          <a:prstGeom prst="rect">
            <a:avLst/>
          </a:prstGeom>
        </p:spPr>
      </p:pic>
      <p:pic>
        <p:nvPicPr>
          <p:cNvPr id="11" name="صورة 10">
            <a:extLst>
              <a:ext uri="{FF2B5EF4-FFF2-40B4-BE49-F238E27FC236}">
                <a16:creationId xmlns:a16="http://schemas.microsoft.com/office/drawing/2014/main" id="{7AC340C5-E07B-8282-3CE8-1A280ED36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29" y="4911754"/>
            <a:ext cx="1638529" cy="809738"/>
          </a:xfrm>
          <a:prstGeom prst="rect">
            <a:avLst/>
          </a:prstGeom>
        </p:spPr>
      </p:pic>
    </p:spTree>
    <p:extLst>
      <p:ext uri="{BB962C8B-B14F-4D97-AF65-F5344CB8AC3E}">
        <p14:creationId xmlns:p14="http://schemas.microsoft.com/office/powerpoint/2010/main" val="127274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77A47F93-51CB-4BB5-C0DD-5CD8A3431F68}"/>
              </a:ext>
            </a:extLst>
          </p:cNvPr>
          <p:cNvSpPr>
            <a:spLocks noGrp="1"/>
          </p:cNvSpPr>
          <p:nvPr>
            <p:ph type="ctrTitle"/>
          </p:nvPr>
        </p:nvSpPr>
        <p:spPr/>
        <p:txBody>
          <a:bodyPr/>
          <a:lstStyle/>
          <a:p>
            <a:r>
              <a:rPr lang="ar-SA" b="1" dirty="0"/>
              <a:t>أساسيات جهاز الحاسوب</a:t>
            </a:r>
            <a:endParaRPr lang="en-US" dirty="0"/>
          </a:p>
        </p:txBody>
      </p:sp>
    </p:spTree>
    <p:extLst>
      <p:ext uri="{BB962C8B-B14F-4D97-AF65-F5344CB8AC3E}">
        <p14:creationId xmlns:p14="http://schemas.microsoft.com/office/powerpoint/2010/main" val="3542962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CC25FBF-A612-4295-4AFD-B9C0233933DA}"/>
              </a:ext>
            </a:extLst>
          </p:cNvPr>
          <p:cNvGrpSpPr>
            <a:grpSpLocks noChangeAspect="1"/>
          </p:cNvGrpSpPr>
          <p:nvPr/>
        </p:nvGrpSpPr>
        <p:grpSpPr bwMode="auto">
          <a:xfrm>
            <a:off x="0" y="0"/>
            <a:ext cx="12192000" cy="6865506"/>
            <a:chOff x="2463" y="1150"/>
            <a:chExt cx="3703" cy="2744"/>
          </a:xfrm>
        </p:grpSpPr>
        <p:sp>
          <p:nvSpPr>
            <p:cNvPr id="11" name="AutoShape 3">
              <a:extLst>
                <a:ext uri="{FF2B5EF4-FFF2-40B4-BE49-F238E27FC236}">
                  <a16:creationId xmlns:a16="http://schemas.microsoft.com/office/drawing/2014/main" id="{6F6BADAA-8CD0-8ABB-71F9-5814F73A9FDA}"/>
                </a:ext>
              </a:extLst>
            </p:cNvPr>
            <p:cNvSpPr>
              <a:spLocks noChangeAspect="1" noChangeArrowheads="1" noTextEdit="1"/>
            </p:cNvSpPr>
            <p:nvPr/>
          </p:nvSpPr>
          <p:spPr bwMode="auto">
            <a:xfrm>
              <a:off x="2463" y="1150"/>
              <a:ext cx="3703"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pic>
          <p:nvPicPr>
            <p:cNvPr id="2053" name="Picture 5">
              <a:extLst>
                <a:ext uri="{FF2B5EF4-FFF2-40B4-BE49-F238E27FC236}">
                  <a16:creationId xmlns:a16="http://schemas.microsoft.com/office/drawing/2014/main" id="{08D48D13-BC0C-2AB5-FE5C-BD83DD314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 y="1190"/>
              <a:ext cx="3703"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616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555DE7-4333-B0AF-5F44-30F7DBC3A901}"/>
              </a:ext>
            </a:extLst>
          </p:cNvPr>
          <p:cNvSpPr>
            <a:spLocks noGrp="1"/>
          </p:cNvSpPr>
          <p:nvPr>
            <p:ph type="title"/>
          </p:nvPr>
        </p:nvSpPr>
        <p:spPr/>
        <p:txBody>
          <a:bodyPr/>
          <a:lstStyle/>
          <a:p>
            <a:pPr rtl="1"/>
            <a:r>
              <a:rPr lang="ar-SA" dirty="0"/>
              <a:t>وحدات الاخراج </a:t>
            </a:r>
            <a:r>
              <a:rPr lang="en-US" dirty="0"/>
              <a:t>output Units</a:t>
            </a:r>
            <a:endParaRPr lang="ar-SA" dirty="0"/>
          </a:p>
        </p:txBody>
      </p:sp>
      <p:pic>
        <p:nvPicPr>
          <p:cNvPr id="5" name="عنصر نائب للمحتوى 4">
            <a:extLst>
              <a:ext uri="{FF2B5EF4-FFF2-40B4-BE49-F238E27FC236}">
                <a16:creationId xmlns:a16="http://schemas.microsoft.com/office/drawing/2014/main" id="{8C9ECEB9-2159-3C1D-ADE8-8C6995B0C1F5}"/>
              </a:ext>
            </a:extLst>
          </p:cNvPr>
          <p:cNvPicPr>
            <a:picLocks noGrp="1" noChangeAspect="1"/>
          </p:cNvPicPr>
          <p:nvPr>
            <p:ph idx="1"/>
          </p:nvPr>
        </p:nvPicPr>
        <p:blipFill>
          <a:blip r:embed="rId2"/>
          <a:stretch>
            <a:fillRect/>
          </a:stretch>
        </p:blipFill>
        <p:spPr>
          <a:xfrm>
            <a:off x="691661" y="2398687"/>
            <a:ext cx="2632012" cy="3081786"/>
          </a:xfrm>
        </p:spPr>
      </p:pic>
      <p:sp>
        <p:nvSpPr>
          <p:cNvPr id="7" name="مربع نص 6">
            <a:extLst>
              <a:ext uri="{FF2B5EF4-FFF2-40B4-BE49-F238E27FC236}">
                <a16:creationId xmlns:a16="http://schemas.microsoft.com/office/drawing/2014/main" id="{1577249B-7632-B07C-218B-BBF2E4040962}"/>
              </a:ext>
            </a:extLst>
          </p:cNvPr>
          <p:cNvSpPr txBox="1"/>
          <p:nvPr/>
        </p:nvSpPr>
        <p:spPr>
          <a:xfrm>
            <a:off x="1477107" y="5725748"/>
            <a:ext cx="1699847" cy="369332"/>
          </a:xfrm>
          <a:prstGeom prst="rect">
            <a:avLst/>
          </a:prstGeom>
          <a:noFill/>
        </p:spPr>
        <p:txBody>
          <a:bodyPr wrap="square">
            <a:spAutoFit/>
          </a:bodyPr>
          <a:lstStyle/>
          <a:p>
            <a:r>
              <a:rPr lang="ar-SA" sz="1800" b="1" i="0" u="none" strike="noStrike" baseline="0" dirty="0">
                <a:latin typeface="Arial,Bold"/>
              </a:rPr>
              <a:t>الشاشة </a:t>
            </a:r>
            <a:r>
              <a:rPr lang="en-US" sz="1800" b="1" i="0" u="none" strike="noStrike" baseline="0">
                <a:latin typeface="Arial,Bold"/>
              </a:rPr>
              <a:t> </a:t>
            </a:r>
            <a:r>
              <a:rPr lang="en-US" sz="1800" b="1" i="0" u="none" strike="noStrike" baseline="0">
                <a:latin typeface="Calibri,Bold"/>
              </a:rPr>
              <a:t>Monito</a:t>
            </a:r>
            <a:endParaRPr lang="ar-SA" dirty="0"/>
          </a:p>
        </p:txBody>
      </p:sp>
      <p:pic>
        <p:nvPicPr>
          <p:cNvPr id="9" name="صورة 8">
            <a:extLst>
              <a:ext uri="{FF2B5EF4-FFF2-40B4-BE49-F238E27FC236}">
                <a16:creationId xmlns:a16="http://schemas.microsoft.com/office/drawing/2014/main" id="{3DACDD97-B906-563C-F041-275496FB9BB7}"/>
              </a:ext>
            </a:extLst>
          </p:cNvPr>
          <p:cNvPicPr>
            <a:picLocks noChangeAspect="1"/>
          </p:cNvPicPr>
          <p:nvPr/>
        </p:nvPicPr>
        <p:blipFill>
          <a:blip r:embed="rId3"/>
          <a:stretch>
            <a:fillRect/>
          </a:stretch>
        </p:blipFill>
        <p:spPr>
          <a:xfrm>
            <a:off x="4308091" y="2326537"/>
            <a:ext cx="3945276" cy="3226085"/>
          </a:xfrm>
          <a:prstGeom prst="rect">
            <a:avLst/>
          </a:prstGeom>
        </p:spPr>
      </p:pic>
      <p:sp>
        <p:nvSpPr>
          <p:cNvPr id="11" name="مربع نص 10">
            <a:extLst>
              <a:ext uri="{FF2B5EF4-FFF2-40B4-BE49-F238E27FC236}">
                <a16:creationId xmlns:a16="http://schemas.microsoft.com/office/drawing/2014/main" id="{05FFA24C-250C-BF7C-0DDD-EF88173277B2}"/>
              </a:ext>
            </a:extLst>
          </p:cNvPr>
          <p:cNvSpPr txBox="1"/>
          <p:nvPr/>
        </p:nvSpPr>
        <p:spPr>
          <a:xfrm>
            <a:off x="5756030" y="5725748"/>
            <a:ext cx="2227386" cy="369332"/>
          </a:xfrm>
          <a:prstGeom prst="rect">
            <a:avLst/>
          </a:prstGeom>
          <a:noFill/>
        </p:spPr>
        <p:txBody>
          <a:bodyPr wrap="square">
            <a:spAutoFit/>
          </a:bodyPr>
          <a:lstStyle/>
          <a:p>
            <a:r>
              <a:rPr lang="ar-SA" sz="1800" b="1" i="0" u="none" strike="noStrike" baseline="0" dirty="0">
                <a:latin typeface="Arial,Bold"/>
              </a:rPr>
              <a:t> الطابعات </a:t>
            </a:r>
            <a:r>
              <a:rPr lang="en-US" sz="1800" b="1" i="0" u="none" strike="noStrike" baseline="0" dirty="0">
                <a:latin typeface="Calibri,Bold"/>
              </a:rPr>
              <a:t>Printers</a:t>
            </a:r>
            <a:endParaRPr lang="ar-SA" dirty="0"/>
          </a:p>
        </p:txBody>
      </p:sp>
      <p:sp>
        <p:nvSpPr>
          <p:cNvPr id="13" name="مربع نص 12">
            <a:extLst>
              <a:ext uri="{FF2B5EF4-FFF2-40B4-BE49-F238E27FC236}">
                <a16:creationId xmlns:a16="http://schemas.microsoft.com/office/drawing/2014/main" id="{BA940791-F272-E261-1B86-71F04E61A40E}"/>
              </a:ext>
            </a:extLst>
          </p:cNvPr>
          <p:cNvSpPr txBox="1"/>
          <p:nvPr/>
        </p:nvSpPr>
        <p:spPr>
          <a:xfrm>
            <a:off x="9331570" y="5424271"/>
            <a:ext cx="2168769" cy="369332"/>
          </a:xfrm>
          <a:prstGeom prst="rect">
            <a:avLst/>
          </a:prstGeom>
          <a:noFill/>
        </p:spPr>
        <p:txBody>
          <a:bodyPr wrap="square">
            <a:spAutoFit/>
          </a:bodyPr>
          <a:lstStyle/>
          <a:p>
            <a:r>
              <a:rPr lang="ar-SA" sz="1800" b="1" i="0" u="none" strike="noStrike" baseline="0" dirty="0">
                <a:latin typeface="Arial,Bold"/>
              </a:rPr>
              <a:t> السماعات </a:t>
            </a:r>
            <a:r>
              <a:rPr lang="en-US" sz="1800" b="1" i="0" u="none" strike="noStrike" baseline="0" dirty="0">
                <a:latin typeface="Calibri,Bold"/>
              </a:rPr>
              <a:t>Speakers</a:t>
            </a:r>
            <a:endParaRPr lang="ar-SA" dirty="0"/>
          </a:p>
        </p:txBody>
      </p:sp>
      <p:pic>
        <p:nvPicPr>
          <p:cNvPr id="15" name="صورة 14">
            <a:extLst>
              <a:ext uri="{FF2B5EF4-FFF2-40B4-BE49-F238E27FC236}">
                <a16:creationId xmlns:a16="http://schemas.microsoft.com/office/drawing/2014/main" id="{0245674D-A2AD-8FBC-A322-4C0758571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692" y="2269151"/>
            <a:ext cx="2522344" cy="3155120"/>
          </a:xfrm>
          <a:prstGeom prst="rect">
            <a:avLst/>
          </a:prstGeom>
        </p:spPr>
      </p:pic>
    </p:spTree>
    <p:extLst>
      <p:ext uri="{BB962C8B-B14F-4D97-AF65-F5344CB8AC3E}">
        <p14:creationId xmlns:p14="http://schemas.microsoft.com/office/powerpoint/2010/main" val="148904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77CCE9-29A2-D06D-678A-5FB8279CB638}"/>
              </a:ext>
            </a:extLst>
          </p:cNvPr>
          <p:cNvSpPr>
            <a:spLocks noGrp="1"/>
          </p:cNvSpPr>
          <p:nvPr>
            <p:ph type="title"/>
          </p:nvPr>
        </p:nvSpPr>
        <p:spPr/>
        <p:txBody>
          <a:bodyPr/>
          <a:lstStyle/>
          <a:p>
            <a:r>
              <a:rPr lang="ar-SA" b="1" dirty="0"/>
              <a:t>وحدات إدخال وإخراج معا</a:t>
            </a:r>
            <a:endParaRPr lang="ar-SA" dirty="0"/>
          </a:p>
        </p:txBody>
      </p:sp>
      <p:pic>
        <p:nvPicPr>
          <p:cNvPr id="5" name="عنصر نائب للمحتوى 4">
            <a:extLst>
              <a:ext uri="{FF2B5EF4-FFF2-40B4-BE49-F238E27FC236}">
                <a16:creationId xmlns:a16="http://schemas.microsoft.com/office/drawing/2014/main" id="{2EF0BC40-DC4E-AB4F-05B7-8B92AF77E9EB}"/>
              </a:ext>
            </a:extLst>
          </p:cNvPr>
          <p:cNvPicPr>
            <a:picLocks noGrp="1" noChangeAspect="1"/>
          </p:cNvPicPr>
          <p:nvPr>
            <p:ph idx="1"/>
          </p:nvPr>
        </p:nvPicPr>
        <p:blipFill>
          <a:blip r:embed="rId2"/>
          <a:stretch>
            <a:fillRect/>
          </a:stretch>
        </p:blipFill>
        <p:spPr>
          <a:xfrm>
            <a:off x="1400908" y="2573843"/>
            <a:ext cx="4695092" cy="3016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مربع نص 6">
            <a:extLst>
              <a:ext uri="{FF2B5EF4-FFF2-40B4-BE49-F238E27FC236}">
                <a16:creationId xmlns:a16="http://schemas.microsoft.com/office/drawing/2014/main" id="{30AE2E26-A42B-6489-8E6E-10BFED2405F9}"/>
              </a:ext>
            </a:extLst>
          </p:cNvPr>
          <p:cNvSpPr txBox="1"/>
          <p:nvPr/>
        </p:nvSpPr>
        <p:spPr>
          <a:xfrm>
            <a:off x="1254369" y="6010981"/>
            <a:ext cx="2895600" cy="369332"/>
          </a:xfrm>
          <a:prstGeom prst="rect">
            <a:avLst/>
          </a:prstGeom>
          <a:noFill/>
        </p:spPr>
        <p:txBody>
          <a:bodyPr wrap="square">
            <a:spAutoFit/>
          </a:bodyPr>
          <a:lstStyle/>
          <a:p>
            <a:pPr algn="r" rtl="1"/>
            <a:r>
              <a:rPr lang="ar-SA" sz="1800" b="1" i="0" u="none" strike="noStrike" baseline="0" dirty="0">
                <a:latin typeface="Arial,Bold"/>
              </a:rPr>
              <a:t>شاشة اللمس </a:t>
            </a:r>
            <a:r>
              <a:rPr lang="en-US" sz="1800" b="1" i="0" u="none" strike="noStrike" baseline="0" dirty="0">
                <a:latin typeface="Calibri,Bold"/>
              </a:rPr>
              <a:t>Touch Scree</a:t>
            </a:r>
            <a:endParaRPr lang="ar-SA" dirty="0"/>
          </a:p>
        </p:txBody>
      </p:sp>
      <p:pic>
        <p:nvPicPr>
          <p:cNvPr id="9" name="صورة 8">
            <a:extLst>
              <a:ext uri="{FF2B5EF4-FFF2-40B4-BE49-F238E27FC236}">
                <a16:creationId xmlns:a16="http://schemas.microsoft.com/office/drawing/2014/main" id="{7BD75C68-4E6D-B53A-3CA6-FD256ADFA958}"/>
              </a:ext>
            </a:extLst>
          </p:cNvPr>
          <p:cNvPicPr>
            <a:picLocks noChangeAspect="1"/>
          </p:cNvPicPr>
          <p:nvPr/>
        </p:nvPicPr>
        <p:blipFill>
          <a:blip r:embed="rId3"/>
          <a:stretch>
            <a:fillRect/>
          </a:stretch>
        </p:blipFill>
        <p:spPr>
          <a:xfrm>
            <a:off x="7337592" y="2411077"/>
            <a:ext cx="4045515" cy="3192816"/>
          </a:xfrm>
          <a:prstGeom prst="rect">
            <a:avLst/>
          </a:prstGeom>
        </p:spPr>
      </p:pic>
      <p:sp>
        <p:nvSpPr>
          <p:cNvPr id="3" name="مربع نص 2">
            <a:extLst>
              <a:ext uri="{FF2B5EF4-FFF2-40B4-BE49-F238E27FC236}">
                <a16:creationId xmlns:a16="http://schemas.microsoft.com/office/drawing/2014/main" id="{06AE1D3D-277C-D5D3-0303-F32DFE0B36B7}"/>
              </a:ext>
            </a:extLst>
          </p:cNvPr>
          <p:cNvSpPr txBox="1"/>
          <p:nvPr/>
        </p:nvSpPr>
        <p:spPr>
          <a:xfrm>
            <a:off x="7233138" y="5826369"/>
            <a:ext cx="3259016" cy="369332"/>
          </a:xfrm>
          <a:prstGeom prst="rect">
            <a:avLst/>
          </a:prstGeom>
          <a:noFill/>
        </p:spPr>
        <p:txBody>
          <a:bodyPr wrap="square" rtlCol="1">
            <a:spAutoFit/>
          </a:bodyPr>
          <a:lstStyle/>
          <a:p>
            <a:pPr algn="ctr" rtl="1"/>
            <a:r>
              <a:rPr lang="ar-SA" b="1" dirty="0"/>
              <a:t>المودم </a:t>
            </a:r>
            <a:r>
              <a:rPr lang="en-US" b="1" dirty="0"/>
              <a:t>Modem </a:t>
            </a:r>
            <a:endParaRPr lang="ar-SA" b="1" dirty="0"/>
          </a:p>
        </p:txBody>
      </p:sp>
    </p:spTree>
    <p:extLst>
      <p:ext uri="{BB962C8B-B14F-4D97-AF65-F5344CB8AC3E}">
        <p14:creationId xmlns:p14="http://schemas.microsoft.com/office/powerpoint/2010/main" val="114645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0309CD5-4FAE-69EF-1CC8-194FD5CB08C2}"/>
              </a:ext>
            </a:extLst>
          </p:cNvPr>
          <p:cNvSpPr/>
          <p:nvPr/>
        </p:nvSpPr>
        <p:spPr>
          <a:xfrm>
            <a:off x="2754923" y="2590799"/>
            <a:ext cx="6682154" cy="1569660"/>
          </a:xfrm>
          <a:prstGeom prst="rect">
            <a:avLst/>
          </a:prstGeom>
          <a:noFill/>
        </p:spPr>
        <p:txBody>
          <a:bodyPr wrap="square" lIns="91440" tIns="45720" rIns="91440" bIns="45720">
            <a:spAutoFit/>
          </a:bodyPr>
          <a:lstStyle/>
          <a:p>
            <a:pPr algn="ctr"/>
            <a:r>
              <a:rPr lang="en-US" sz="9600" dirty="0">
                <a:solidFill>
                  <a:srgbClr val="0070C0"/>
                </a:solidFill>
                <a:latin typeface="French Script MT" panose="03020402040607040605" pitchFamily="66" charset="0"/>
              </a:rPr>
              <a:t>Thank you</a:t>
            </a:r>
            <a:endParaRPr lang="ar-SA" sz="9600" dirty="0">
              <a:solidFill>
                <a:srgbClr val="0070C0"/>
              </a:solidFill>
              <a:latin typeface="French Script MT" panose="03020402040607040605" pitchFamily="66" charset="0"/>
            </a:endParaRPr>
          </a:p>
        </p:txBody>
      </p:sp>
    </p:spTree>
    <p:extLst>
      <p:ext uri="{BB962C8B-B14F-4D97-AF65-F5344CB8AC3E}">
        <p14:creationId xmlns:p14="http://schemas.microsoft.com/office/powerpoint/2010/main" val="63588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5DE45D-98A1-3558-31A0-99E86174B75F}"/>
              </a:ext>
            </a:extLst>
          </p:cNvPr>
          <p:cNvSpPr>
            <a:spLocks noGrp="1"/>
          </p:cNvSpPr>
          <p:nvPr>
            <p:ph type="title"/>
          </p:nvPr>
        </p:nvSpPr>
        <p:spPr/>
        <p:txBody>
          <a:bodyPr/>
          <a:lstStyle/>
          <a:p>
            <a:r>
              <a:rPr lang="ar-SA" b="1" dirty="0"/>
              <a:t>المحتوى </a:t>
            </a:r>
          </a:p>
        </p:txBody>
      </p:sp>
      <p:sp>
        <p:nvSpPr>
          <p:cNvPr id="3" name="عنصر نائب للمحتوى 2">
            <a:extLst>
              <a:ext uri="{FF2B5EF4-FFF2-40B4-BE49-F238E27FC236}">
                <a16:creationId xmlns:a16="http://schemas.microsoft.com/office/drawing/2014/main" id="{9D858CB2-1CCC-BBB3-980F-E0894E83518B}"/>
              </a:ext>
            </a:extLst>
          </p:cNvPr>
          <p:cNvSpPr>
            <a:spLocks noGrp="1"/>
          </p:cNvSpPr>
          <p:nvPr>
            <p:ph idx="1"/>
          </p:nvPr>
        </p:nvSpPr>
        <p:spPr>
          <a:xfrm>
            <a:off x="2231136" y="2660346"/>
            <a:ext cx="7729728" cy="3101983"/>
          </a:xfrm>
        </p:spPr>
        <p:txBody>
          <a:bodyPr>
            <a:normAutofit lnSpcReduction="10000"/>
          </a:bodyPr>
          <a:lstStyle/>
          <a:p>
            <a:pPr marL="514350" indent="-514350" algn="r" rtl="1">
              <a:buFont typeface="+mj-lt"/>
              <a:buAutoNum type="arabicPeriod"/>
            </a:pPr>
            <a:r>
              <a:rPr lang="ar-SA" sz="2800" dirty="0"/>
              <a:t>مفهوم الحاسوب وأنواعه.</a:t>
            </a:r>
            <a:endParaRPr lang="en-US" sz="2800" dirty="0"/>
          </a:p>
          <a:p>
            <a:pPr marL="514350" indent="-514350" algn="r" rtl="1">
              <a:buFont typeface="+mj-lt"/>
              <a:buAutoNum type="arabicPeriod"/>
            </a:pPr>
            <a:r>
              <a:rPr lang="ar-SA" sz="2800" dirty="0"/>
              <a:t>مكونات الحاسوب المادية.</a:t>
            </a:r>
            <a:endParaRPr lang="en-US" sz="2800" dirty="0"/>
          </a:p>
          <a:p>
            <a:pPr marL="514350" indent="-514350" algn="r" rtl="1">
              <a:buFont typeface="+mj-lt"/>
              <a:buAutoNum type="arabicPeriod"/>
            </a:pPr>
            <a:r>
              <a:rPr lang="ar-SA" sz="2800" dirty="0"/>
              <a:t>مكونات الحاسوب البرمجية.</a:t>
            </a:r>
          </a:p>
          <a:p>
            <a:pPr marL="514350" indent="-514350" algn="r" rtl="1">
              <a:buFont typeface="+mj-lt"/>
              <a:buAutoNum type="arabicPeriod"/>
            </a:pPr>
            <a:r>
              <a:rPr lang="ar-SA" sz="2800" dirty="0"/>
              <a:t>وحدات الادخال.</a:t>
            </a:r>
          </a:p>
          <a:p>
            <a:pPr marL="514350" indent="-514350" algn="r" rtl="1">
              <a:buFont typeface="+mj-lt"/>
              <a:buAutoNum type="arabicPeriod"/>
            </a:pPr>
            <a:r>
              <a:rPr lang="ar-SA" sz="2800" dirty="0"/>
              <a:t>وحدات الإخراج.</a:t>
            </a:r>
          </a:p>
          <a:p>
            <a:pPr marL="514350" indent="-514350" algn="r" rtl="1">
              <a:lnSpc>
                <a:spcPct val="110000"/>
              </a:lnSpc>
              <a:buFont typeface="+mj-lt"/>
              <a:buAutoNum type="arabicPeriod"/>
            </a:pPr>
            <a:r>
              <a:rPr lang="ar-SA" sz="2800" dirty="0"/>
              <a:t>وحدات إدخال وإخراج معا.</a:t>
            </a:r>
          </a:p>
          <a:p>
            <a:pPr marL="514350" indent="-514350" algn="r" rtl="1">
              <a:buFont typeface="+mj-lt"/>
              <a:buAutoNum type="arabicPeriod"/>
            </a:pPr>
            <a:endParaRPr lang="en-US" sz="2800" dirty="0"/>
          </a:p>
          <a:p>
            <a:pPr marL="514350" indent="-514350" algn="r" rtl="1">
              <a:buFont typeface="+mj-lt"/>
              <a:buAutoNum type="arabicPeriod"/>
            </a:pPr>
            <a:endParaRPr lang="ar-SA" sz="2800" dirty="0"/>
          </a:p>
        </p:txBody>
      </p:sp>
    </p:spTree>
    <p:extLst>
      <p:ext uri="{BB962C8B-B14F-4D97-AF65-F5344CB8AC3E}">
        <p14:creationId xmlns:p14="http://schemas.microsoft.com/office/powerpoint/2010/main" val="54952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D0D27A-E734-C48A-0788-B821CA321385}"/>
              </a:ext>
            </a:extLst>
          </p:cNvPr>
          <p:cNvSpPr>
            <a:spLocks noGrp="1"/>
          </p:cNvSpPr>
          <p:nvPr>
            <p:ph type="title"/>
          </p:nvPr>
        </p:nvSpPr>
        <p:spPr/>
        <p:txBody>
          <a:bodyPr/>
          <a:lstStyle/>
          <a:p>
            <a:r>
              <a:rPr lang="ar-SA" dirty="0"/>
              <a:t>مقدمة</a:t>
            </a:r>
          </a:p>
        </p:txBody>
      </p:sp>
      <p:sp>
        <p:nvSpPr>
          <p:cNvPr id="3" name="عنصر نائب للمحتوى 2">
            <a:extLst>
              <a:ext uri="{FF2B5EF4-FFF2-40B4-BE49-F238E27FC236}">
                <a16:creationId xmlns:a16="http://schemas.microsoft.com/office/drawing/2014/main" id="{0BE2CCAB-1E89-D949-C2E8-E7380F36F2A0}"/>
              </a:ext>
            </a:extLst>
          </p:cNvPr>
          <p:cNvSpPr>
            <a:spLocks noGrp="1"/>
          </p:cNvSpPr>
          <p:nvPr>
            <p:ph sz="half" idx="1"/>
          </p:nvPr>
        </p:nvSpPr>
        <p:spPr>
          <a:xfrm>
            <a:off x="5689600" y="2638425"/>
            <a:ext cx="4271963" cy="3101975"/>
          </a:xfrm>
        </p:spPr>
        <p:txBody>
          <a:bodyPr>
            <a:normAutofit fontScale="92500" lnSpcReduction="20000"/>
          </a:bodyPr>
          <a:lstStyle/>
          <a:p>
            <a:pPr algn="justLow" rtl="1"/>
            <a:r>
              <a:rPr lang="ar-SA" sz="2400" dirty="0"/>
              <a:t>أصبح تأثير الحاسوب على حياتنا واضحًا، فله جوانب إيجابية وأخرى سلبية. ومع ذلك لا يمكن لأحد أن ينكر الفوائد الكبيرة التي قدّمها الحاسوب في مختلف مجالات الحياة من خلال استخداماته المتعددة. وهذا يوضح أهمية أن يمتلك جميع أفراد المجتمع ثقافة حاسوبية جيدة، لأن الحاسوب أصبح جزءًا من حياتهم اليومية في العمل والدراسة والتواصل وغيرها.</a:t>
            </a:r>
            <a:br>
              <a:rPr lang="ar-SA" sz="2400" dirty="0"/>
            </a:br>
            <a:r>
              <a:rPr lang="ar-SA" sz="2400" dirty="0"/>
              <a:t>وتهدف هذه الوحدة بشكل عام إلى التعرف على أساسيات الحاسوب، مع توضيح الأهداف التفصيلية لاحقًا</a:t>
            </a:r>
          </a:p>
        </p:txBody>
      </p:sp>
      <p:pic>
        <p:nvPicPr>
          <p:cNvPr id="12" name="عنصر نائب للمحتوى 11">
            <a:extLst>
              <a:ext uri="{FF2B5EF4-FFF2-40B4-BE49-F238E27FC236}">
                <a16:creationId xmlns:a16="http://schemas.microsoft.com/office/drawing/2014/main" id="{88161C8E-F33C-7ADF-FB25-917B494CCF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30437" y="2638424"/>
            <a:ext cx="3459163" cy="3101975"/>
          </a:xfrm>
        </p:spPr>
      </p:pic>
    </p:spTree>
    <p:extLst>
      <p:ext uri="{BB962C8B-B14F-4D97-AF65-F5344CB8AC3E}">
        <p14:creationId xmlns:p14="http://schemas.microsoft.com/office/powerpoint/2010/main" val="382446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8241F516-DCA7-9945-AA76-271E7A7D8B93}"/>
              </a:ext>
            </a:extLst>
          </p:cNvPr>
          <p:cNvSpPr>
            <a:spLocks noGrp="1"/>
          </p:cNvSpPr>
          <p:nvPr>
            <p:ph type="title"/>
          </p:nvPr>
        </p:nvSpPr>
        <p:spPr/>
        <p:txBody>
          <a:bodyPr/>
          <a:lstStyle/>
          <a:p>
            <a:r>
              <a:rPr lang="ar-SA" dirty="0"/>
              <a:t>مقدمة </a:t>
            </a:r>
          </a:p>
        </p:txBody>
      </p:sp>
      <p:pic>
        <p:nvPicPr>
          <p:cNvPr id="8" name="عنصر نائب للمحتوى 7">
            <a:extLst>
              <a:ext uri="{FF2B5EF4-FFF2-40B4-BE49-F238E27FC236}">
                <a16:creationId xmlns:a16="http://schemas.microsoft.com/office/drawing/2014/main" id="{EE10061F-6B43-8018-6747-1BA1E0589D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223751"/>
            <a:ext cx="7729728" cy="3954026"/>
          </a:xfrm>
        </p:spPr>
      </p:pic>
      <p:sp>
        <p:nvSpPr>
          <p:cNvPr id="2" name="مستطيل 1">
            <a:extLst>
              <a:ext uri="{FF2B5EF4-FFF2-40B4-BE49-F238E27FC236}">
                <a16:creationId xmlns:a16="http://schemas.microsoft.com/office/drawing/2014/main" id="{C4D672EF-4915-F851-9373-F27C28522056}"/>
              </a:ext>
            </a:extLst>
          </p:cNvPr>
          <p:cNvSpPr/>
          <p:nvPr/>
        </p:nvSpPr>
        <p:spPr>
          <a:xfrm>
            <a:off x="6013333" y="6177777"/>
            <a:ext cx="3947531" cy="32338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اول جهاز تم صنعة عام 1822 م</a:t>
            </a:r>
            <a:endParaRPr lang="en-US" dirty="0"/>
          </a:p>
        </p:txBody>
      </p:sp>
    </p:spTree>
    <p:extLst>
      <p:ext uri="{BB962C8B-B14F-4D97-AF65-F5344CB8AC3E}">
        <p14:creationId xmlns:p14="http://schemas.microsoft.com/office/powerpoint/2010/main" val="369584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00DC39-669C-ACDD-B745-03FDBD2EC65B}"/>
              </a:ext>
            </a:extLst>
          </p:cNvPr>
          <p:cNvSpPr>
            <a:spLocks noGrp="1"/>
          </p:cNvSpPr>
          <p:nvPr>
            <p:ph type="title"/>
          </p:nvPr>
        </p:nvSpPr>
        <p:spPr/>
        <p:txBody>
          <a:bodyPr/>
          <a:lstStyle/>
          <a:p>
            <a:r>
              <a:rPr lang="ar-SA" dirty="0"/>
              <a:t>مقدمة</a:t>
            </a:r>
          </a:p>
        </p:txBody>
      </p:sp>
      <p:pic>
        <p:nvPicPr>
          <p:cNvPr id="9" name="فيديو واتساب">
            <a:hlinkClick r:id="" action="ppaction://media"/>
            <a:extLst>
              <a:ext uri="{FF2B5EF4-FFF2-40B4-BE49-F238E27FC236}">
                <a16:creationId xmlns:a16="http://schemas.microsoft.com/office/drawing/2014/main" id="{9A0FAEEA-2683-3B72-3390-3D478618BE86}"/>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2141034" y="2638425"/>
            <a:ext cx="3813718" cy="3101975"/>
          </a:xfrm>
        </p:spPr>
      </p:pic>
      <p:pic>
        <p:nvPicPr>
          <p:cNvPr id="8" name="عنصر نائب للمحتوى 7">
            <a:extLst>
              <a:ext uri="{FF2B5EF4-FFF2-40B4-BE49-F238E27FC236}">
                <a16:creationId xmlns:a16="http://schemas.microsoft.com/office/drawing/2014/main" id="{B5599CF1-A7ED-A10A-7BDD-06E957296B5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l="12705" r="12626"/>
          <a:stretch>
            <a:fillRect/>
          </a:stretch>
        </p:blipFill>
        <p:spPr>
          <a:xfrm>
            <a:off x="6338888" y="2638044"/>
            <a:ext cx="4164535" cy="3101981"/>
          </a:xfrm>
          <a:prstGeom prst="rect">
            <a:avLst/>
          </a:prstGeom>
        </p:spPr>
      </p:pic>
      <p:sp>
        <p:nvSpPr>
          <p:cNvPr id="7" name="مربع نص 6">
            <a:extLst>
              <a:ext uri="{FF2B5EF4-FFF2-40B4-BE49-F238E27FC236}">
                <a16:creationId xmlns:a16="http://schemas.microsoft.com/office/drawing/2014/main" id="{22469E07-F0D8-8BAF-633E-D83C9922A213}"/>
              </a:ext>
            </a:extLst>
          </p:cNvPr>
          <p:cNvSpPr txBox="1"/>
          <p:nvPr/>
        </p:nvSpPr>
        <p:spPr>
          <a:xfrm>
            <a:off x="6338888" y="5855325"/>
            <a:ext cx="6096000" cy="369332"/>
          </a:xfrm>
          <a:prstGeom prst="rect">
            <a:avLst/>
          </a:prstGeom>
          <a:noFill/>
        </p:spPr>
        <p:txBody>
          <a:bodyPr wrap="square">
            <a:spAutoFit/>
          </a:bodyPr>
          <a:lstStyle/>
          <a:p>
            <a:r>
              <a:rPr lang="ar-SA"/>
              <a:t>1822م</a:t>
            </a:r>
            <a:endParaRPr lang="ar-SA" dirty="0"/>
          </a:p>
        </p:txBody>
      </p:sp>
      <p:sp>
        <p:nvSpPr>
          <p:cNvPr id="4" name="مربع نص 3">
            <a:extLst>
              <a:ext uri="{FF2B5EF4-FFF2-40B4-BE49-F238E27FC236}">
                <a16:creationId xmlns:a16="http://schemas.microsoft.com/office/drawing/2014/main" id="{CAEEA0CB-65D2-AE66-0DAB-D0FAABF1EB7D}"/>
              </a:ext>
            </a:extLst>
          </p:cNvPr>
          <p:cNvSpPr txBox="1"/>
          <p:nvPr/>
        </p:nvSpPr>
        <p:spPr>
          <a:xfrm>
            <a:off x="9226062" y="5855325"/>
            <a:ext cx="1277361" cy="400110"/>
          </a:xfrm>
          <a:prstGeom prst="rect">
            <a:avLst/>
          </a:prstGeom>
          <a:noFill/>
        </p:spPr>
        <p:txBody>
          <a:bodyPr wrap="square">
            <a:spAutoFit/>
          </a:bodyPr>
          <a:lstStyle/>
          <a:p>
            <a:r>
              <a:rPr lang="ar-SA" sz="2000" b="0" i="0" dirty="0">
                <a:solidFill>
                  <a:srgbClr val="001D35"/>
                </a:solidFill>
                <a:effectLst/>
                <a:latin typeface="Arial" panose="020B0604020202020204" pitchFamily="34" charset="0"/>
              </a:rPr>
              <a:t>"</a:t>
            </a:r>
            <a:r>
              <a:rPr lang="ar-SA" sz="2000" b="0" i="0" dirty="0">
                <a:effectLst/>
                <a:latin typeface="Arial" panose="020B0604020202020204" pitchFamily="34" charset="0"/>
              </a:rPr>
              <a:t>تشارلز باباج</a:t>
            </a:r>
            <a:r>
              <a:rPr lang="ar-SA" sz="2000" b="0" i="0" dirty="0">
                <a:solidFill>
                  <a:srgbClr val="001D35"/>
                </a:solidFill>
                <a:effectLst/>
                <a:latin typeface="Arial" panose="020B0604020202020204" pitchFamily="34" charset="0"/>
              </a:rPr>
              <a:t>"</a:t>
            </a:r>
            <a:endParaRPr lang="ar-SA" sz="2000" dirty="0"/>
          </a:p>
        </p:txBody>
      </p:sp>
    </p:spTree>
    <p:extLst>
      <p:ext uri="{BB962C8B-B14F-4D97-AF65-F5344CB8AC3E}">
        <p14:creationId xmlns:p14="http://schemas.microsoft.com/office/powerpoint/2010/main" val="42326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2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73C4AE-314C-362C-C140-DCF2A9BD9E65}"/>
              </a:ext>
            </a:extLst>
          </p:cNvPr>
          <p:cNvSpPr>
            <a:spLocks noGrp="1"/>
          </p:cNvSpPr>
          <p:nvPr>
            <p:ph type="title"/>
          </p:nvPr>
        </p:nvSpPr>
        <p:spPr>
          <a:xfrm>
            <a:off x="2231136" y="926627"/>
            <a:ext cx="7729728" cy="1188720"/>
          </a:xfrm>
        </p:spPr>
        <p:txBody>
          <a:bodyPr>
            <a:normAutofit/>
          </a:bodyPr>
          <a:lstStyle/>
          <a:p>
            <a:r>
              <a:rPr lang="ar-SA" b="1" dirty="0"/>
              <a:t>مفهوم الحاسوب</a:t>
            </a:r>
            <a:br>
              <a:rPr lang="ar-SA" dirty="0"/>
            </a:br>
            <a:endParaRPr lang="ar-SA" b="1" dirty="0"/>
          </a:p>
        </p:txBody>
      </p:sp>
      <p:pic>
        <p:nvPicPr>
          <p:cNvPr id="6" name="عنصر نائب للمحتوى 5">
            <a:extLst>
              <a:ext uri="{FF2B5EF4-FFF2-40B4-BE49-F238E27FC236}">
                <a16:creationId xmlns:a16="http://schemas.microsoft.com/office/drawing/2014/main" id="{AD2173D1-D11A-8773-7601-BF268E8FFAD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99002"/>
            <a:ext cx="5027022" cy="3532371"/>
          </a:xfrm>
        </p:spPr>
      </p:pic>
      <p:sp>
        <p:nvSpPr>
          <p:cNvPr id="4" name="عنصر نائب للمحتوى 3">
            <a:extLst>
              <a:ext uri="{FF2B5EF4-FFF2-40B4-BE49-F238E27FC236}">
                <a16:creationId xmlns:a16="http://schemas.microsoft.com/office/drawing/2014/main" id="{8695C363-5B08-7D49-3E2E-DED2BA22E690}"/>
              </a:ext>
            </a:extLst>
          </p:cNvPr>
          <p:cNvSpPr>
            <a:spLocks noGrp="1"/>
          </p:cNvSpPr>
          <p:nvPr>
            <p:ph sz="half" idx="2"/>
          </p:nvPr>
        </p:nvSpPr>
        <p:spPr>
          <a:xfrm>
            <a:off x="5865222" y="2399003"/>
            <a:ext cx="5488578" cy="1029998"/>
          </a:xfrm>
        </p:spPr>
        <p:txBody>
          <a:bodyPr>
            <a:normAutofit/>
          </a:bodyPr>
          <a:lstStyle/>
          <a:p>
            <a:pPr algn="r" rtl="1"/>
            <a:r>
              <a:rPr lang="ar-SA" sz="6000" dirty="0"/>
              <a:t>ما هو الحاسوب؟</a:t>
            </a:r>
          </a:p>
        </p:txBody>
      </p:sp>
      <p:sp>
        <p:nvSpPr>
          <p:cNvPr id="3" name="عنصر نائب للمحتوى 3">
            <a:extLst>
              <a:ext uri="{FF2B5EF4-FFF2-40B4-BE49-F238E27FC236}">
                <a16:creationId xmlns:a16="http://schemas.microsoft.com/office/drawing/2014/main" id="{6C59FDAE-BF52-CD7C-71B5-8FE738AD6EC7}"/>
              </a:ext>
            </a:extLst>
          </p:cNvPr>
          <p:cNvSpPr txBox="1">
            <a:spLocks/>
          </p:cNvSpPr>
          <p:nvPr/>
        </p:nvSpPr>
        <p:spPr>
          <a:xfrm>
            <a:off x="6181745" y="4165186"/>
            <a:ext cx="5488578" cy="1321213"/>
          </a:xfrm>
          <a:prstGeom prst="rect">
            <a:avLst/>
          </a:prstGeom>
        </p:spPr>
        <p:txBody>
          <a:bodyPr vert="horz" lIns="91440" tIns="45720" rIns="91440" bIns="45720" rtlCol="0">
            <a:normAutofit lnSpcReduction="10000"/>
          </a:bodyPr>
          <a:lst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ar-SA" sz="2800" b="1" dirty="0"/>
              <a:t>هو عبارة جهاز إلكتروني يقوم بتخزين البيانات ويُنفِّذ أوامر بَرْمَجِيَّةً لمعالجة البيانات الرَّقْمِيَّةِ، ويُخرِجُ نَتائِجَها حَسَبَ تَعْليماتٍ مُحَدَّدَةٍ.</a:t>
            </a:r>
            <a:endParaRPr lang="ar-SA" sz="2800" dirty="0"/>
          </a:p>
        </p:txBody>
      </p:sp>
    </p:spTree>
    <p:extLst>
      <p:ext uri="{BB962C8B-B14F-4D97-AF65-F5344CB8AC3E}">
        <p14:creationId xmlns:p14="http://schemas.microsoft.com/office/powerpoint/2010/main" val="278577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7B18F480-1C4A-4751-1E12-650D7956C1A6}"/>
              </a:ext>
            </a:extLst>
          </p:cNvPr>
          <p:cNvSpPr>
            <a:spLocks noGrp="1"/>
          </p:cNvSpPr>
          <p:nvPr>
            <p:ph type="title"/>
          </p:nvPr>
        </p:nvSpPr>
        <p:spPr/>
        <p:txBody>
          <a:bodyPr/>
          <a:lstStyle/>
          <a:p>
            <a:r>
              <a:rPr lang="ar-SA" b="1" dirty="0"/>
              <a:t>مميزات الحاسوب</a:t>
            </a:r>
            <a:endParaRPr lang="ar-SA" dirty="0"/>
          </a:p>
        </p:txBody>
      </p:sp>
      <p:sp>
        <p:nvSpPr>
          <p:cNvPr id="4" name="عنصر نائب للمحتوى 3">
            <a:extLst>
              <a:ext uri="{FF2B5EF4-FFF2-40B4-BE49-F238E27FC236}">
                <a16:creationId xmlns:a16="http://schemas.microsoft.com/office/drawing/2014/main" id="{BA7D30E5-3495-3204-0605-252BEEFEE2D1}"/>
              </a:ext>
            </a:extLst>
          </p:cNvPr>
          <p:cNvSpPr>
            <a:spLocks noGrp="1"/>
          </p:cNvSpPr>
          <p:nvPr>
            <p:ph idx="1"/>
          </p:nvPr>
        </p:nvSpPr>
        <p:spPr>
          <a:xfrm>
            <a:off x="2231136" y="2368413"/>
            <a:ext cx="7729728" cy="4091002"/>
          </a:xfrm>
        </p:spPr>
        <p:txBody>
          <a:bodyPr>
            <a:normAutofit/>
          </a:bodyPr>
          <a:lstStyle/>
          <a:p>
            <a:pPr marL="0" indent="0" algn="r" rtl="1">
              <a:buNone/>
            </a:pPr>
            <a:r>
              <a:rPr lang="ar-SA" sz="2400" b="1" dirty="0"/>
              <a:t>ان الكثير من الأعمال اليدوية تم الاستغناء عنها لصالح الحواسيب وذلك لعدة مميزات تمتلكها هذه الحواسيب وهي:</a:t>
            </a:r>
          </a:p>
          <a:p>
            <a:pPr algn="r" rtl="1"/>
            <a:r>
              <a:rPr lang="ar-SA" sz="2400" b="1" dirty="0">
                <a:solidFill>
                  <a:srgbClr val="002060"/>
                </a:solidFill>
              </a:rPr>
              <a:t>السرعة: </a:t>
            </a:r>
            <a:r>
              <a:rPr lang="ar-SA" sz="2400" dirty="0"/>
              <a:t>في إجراء العمليات الحسابية ومعالجة البيانات.</a:t>
            </a:r>
          </a:p>
          <a:p>
            <a:pPr algn="r" rtl="1"/>
            <a:r>
              <a:rPr lang="ar-SA" sz="2400" b="1" dirty="0">
                <a:solidFill>
                  <a:srgbClr val="002060"/>
                </a:solidFill>
              </a:rPr>
              <a:t>الدقة: </a:t>
            </a:r>
            <a:r>
              <a:rPr lang="ar-SA" sz="2400" dirty="0"/>
              <a:t>حيث أن نسبة الخطأ بسيطة جدا لدرجة إهماله.</a:t>
            </a:r>
          </a:p>
          <a:p>
            <a:pPr algn="r" rtl="1"/>
            <a:r>
              <a:rPr lang="ar-SA" sz="2400" b="1" dirty="0">
                <a:solidFill>
                  <a:srgbClr val="002060"/>
                </a:solidFill>
              </a:rPr>
              <a:t>إمكانية التخزين: </a:t>
            </a:r>
            <a:r>
              <a:rPr lang="ar-SA" sz="2400" dirty="0"/>
              <a:t>كم هائل من المعلومات سواء على أقراص داخلية تخزين داخلي أو على أقراص خارجية تخزين خارجي.</a:t>
            </a:r>
          </a:p>
          <a:p>
            <a:pPr algn="r" rtl="1"/>
            <a:r>
              <a:rPr lang="ar-SA" sz="2400" b="1" dirty="0">
                <a:solidFill>
                  <a:srgbClr val="002060"/>
                </a:solidFill>
              </a:rPr>
              <a:t>اقتصادية: </a:t>
            </a:r>
            <a:r>
              <a:rPr lang="ar-SA" sz="2400" dirty="0"/>
              <a:t>من ناحيتين التكلفة، الوقت.</a:t>
            </a:r>
          </a:p>
          <a:p>
            <a:pPr algn="r" rtl="1"/>
            <a:r>
              <a:rPr lang="ar-SA" sz="2400" b="1" dirty="0">
                <a:solidFill>
                  <a:srgbClr val="002060"/>
                </a:solidFill>
              </a:rPr>
              <a:t>الاتصالات الشبكية: </a:t>
            </a:r>
            <a:r>
              <a:rPr lang="ar-SA" sz="2400" dirty="0"/>
              <a:t>توفر خدمات الاتصال الشبكي السريع مما يوفر الوقت والمجهود والتكلفة مثل: خدمة الشبكة العالمية الويب، الإنترنت.</a:t>
            </a:r>
          </a:p>
        </p:txBody>
      </p:sp>
    </p:spTree>
    <p:extLst>
      <p:ext uri="{BB962C8B-B14F-4D97-AF65-F5344CB8AC3E}">
        <p14:creationId xmlns:p14="http://schemas.microsoft.com/office/powerpoint/2010/main" val="75399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867C34-2183-1011-2204-47D7D6317DD4}"/>
              </a:ext>
            </a:extLst>
          </p:cNvPr>
          <p:cNvSpPr>
            <a:spLocks noGrp="1"/>
          </p:cNvSpPr>
          <p:nvPr>
            <p:ph type="title"/>
          </p:nvPr>
        </p:nvSpPr>
        <p:spPr/>
        <p:txBody>
          <a:bodyPr/>
          <a:lstStyle/>
          <a:p>
            <a:r>
              <a:rPr lang="ar-SA" dirty="0"/>
              <a:t>أنواع الحواسيب الرقمية</a:t>
            </a:r>
          </a:p>
        </p:txBody>
      </p:sp>
      <p:pic>
        <p:nvPicPr>
          <p:cNvPr id="6" name="عنصر نائب للمحتوى 5">
            <a:extLst>
              <a:ext uri="{FF2B5EF4-FFF2-40B4-BE49-F238E27FC236}">
                <a16:creationId xmlns:a16="http://schemas.microsoft.com/office/drawing/2014/main" id="{08798FE2-E773-0438-AE30-21647DB2E581}"/>
              </a:ext>
            </a:extLst>
          </p:cNvPr>
          <p:cNvPicPr>
            <a:picLocks noGrp="1" noChangeAspect="1"/>
          </p:cNvPicPr>
          <p:nvPr>
            <p:ph sz="half" idx="1"/>
          </p:nvPr>
        </p:nvPicPr>
        <p:blipFill>
          <a:blip r:embed="rId2"/>
          <a:stretch>
            <a:fillRect/>
          </a:stretch>
        </p:blipFill>
        <p:spPr>
          <a:xfrm>
            <a:off x="0" y="2288349"/>
            <a:ext cx="5614989" cy="4351338"/>
          </a:xfrm>
        </p:spPr>
      </p:pic>
      <p:sp>
        <p:nvSpPr>
          <p:cNvPr id="4" name="عنصر نائب للمحتوى 3">
            <a:extLst>
              <a:ext uri="{FF2B5EF4-FFF2-40B4-BE49-F238E27FC236}">
                <a16:creationId xmlns:a16="http://schemas.microsoft.com/office/drawing/2014/main" id="{742E933E-FCBE-20A3-7BCE-0DDE00A4777F}"/>
              </a:ext>
            </a:extLst>
          </p:cNvPr>
          <p:cNvSpPr>
            <a:spLocks noGrp="1"/>
          </p:cNvSpPr>
          <p:nvPr>
            <p:ph sz="half" idx="2"/>
          </p:nvPr>
        </p:nvSpPr>
        <p:spPr>
          <a:xfrm>
            <a:off x="6096000" y="2288349"/>
            <a:ext cx="5614989" cy="4486275"/>
          </a:xfrm>
        </p:spPr>
        <p:txBody>
          <a:bodyPr>
            <a:normAutofit/>
          </a:bodyPr>
          <a:lstStyle/>
          <a:p>
            <a:pPr algn="r" rtl="1"/>
            <a:r>
              <a:rPr lang="ar-SA" sz="2800" b="1" dirty="0"/>
              <a:t>الحواسيب الفائقة </a:t>
            </a:r>
            <a:r>
              <a:rPr lang="en-US" sz="2800" b="1" dirty="0"/>
              <a:t>Supercomputer </a:t>
            </a:r>
          </a:p>
          <a:p>
            <a:pPr algn="r" rtl="1"/>
            <a:r>
              <a:rPr lang="ar-SA" sz="2800" dirty="0"/>
              <a:t>أسرع أنواع الحواسيب على الإطلاق (تصل سرعتها إلى </a:t>
            </a:r>
            <a:r>
              <a:rPr lang="ar-SA" sz="2800" b="1" dirty="0"/>
              <a:t>ترليون </a:t>
            </a:r>
            <a:r>
              <a:rPr lang="ar-SA" sz="2800" dirty="0"/>
              <a:t>عملية/ثانية) ولديها القدرة على تشغيل الالف من البرامج المعقدة في اننا وحد</a:t>
            </a:r>
          </a:p>
          <a:p>
            <a:pPr algn="r" rtl="1"/>
            <a:endParaRPr lang="ar-SA" sz="2800" dirty="0"/>
          </a:p>
        </p:txBody>
      </p:sp>
    </p:spTree>
    <p:extLst>
      <p:ext uri="{BB962C8B-B14F-4D97-AF65-F5344CB8AC3E}">
        <p14:creationId xmlns:p14="http://schemas.microsoft.com/office/powerpoint/2010/main" val="712757412"/>
      </p:ext>
    </p:extLst>
  </p:cSld>
  <p:clrMapOvr>
    <a:masterClrMapping/>
  </p:clrMapOvr>
</p:sld>
</file>

<file path=ppt/theme/theme1.xml><?xml version="1.0" encoding="utf-8"?>
<a:theme xmlns:a="http://schemas.openxmlformats.org/drawingml/2006/main" name="رزمة">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رزم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زمة">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TM10001115[[fn=رزمة]]</Template>
  <TotalTime>4026</TotalTime>
  <Words>764</Words>
  <Application>Microsoft Office PowerPoint</Application>
  <PresentationFormat>شاشة عريضة</PresentationFormat>
  <Paragraphs>93</Paragraphs>
  <Slides>23</Slides>
  <Notes>1</Notes>
  <HiddenSlides>0</HiddenSlides>
  <MMClips>1</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23</vt:i4>
      </vt:variant>
    </vt:vector>
  </HeadingPairs>
  <TitlesOfParts>
    <vt:vector size="30" baseType="lpstr">
      <vt:lpstr>Arial</vt:lpstr>
      <vt:lpstr>Arial,Bold</vt:lpstr>
      <vt:lpstr>Calibri</vt:lpstr>
      <vt:lpstr>Calibri,Bold</vt:lpstr>
      <vt:lpstr>French Script MT</vt:lpstr>
      <vt:lpstr>Gill Sans MT</vt:lpstr>
      <vt:lpstr>رزمة</vt:lpstr>
      <vt:lpstr>اكاديمية بوابة الرواد للتدريب العالي</vt:lpstr>
      <vt:lpstr>أساسيات جهاز الحاسوب</vt:lpstr>
      <vt:lpstr>المحتوى </vt:lpstr>
      <vt:lpstr>مقدمة</vt:lpstr>
      <vt:lpstr>مقدمة </vt:lpstr>
      <vt:lpstr>مقدمة</vt:lpstr>
      <vt:lpstr>مفهوم الحاسوب </vt:lpstr>
      <vt:lpstr>مميزات الحاسوب</vt:lpstr>
      <vt:lpstr>أنواع الحواسيب الرقمية</vt:lpstr>
      <vt:lpstr>أنواع الحواسيب الرقمية</vt:lpstr>
      <vt:lpstr>أنواع الحواسيب الرقمية</vt:lpstr>
      <vt:lpstr>أنواع الحواسيب الرقمية</vt:lpstr>
      <vt:lpstr>أنواع الحواسيب الرقمية</vt:lpstr>
      <vt:lpstr>أنواع الحواسيب الرقمية</vt:lpstr>
      <vt:lpstr>مكونات الحاسوب </vt:lpstr>
      <vt:lpstr>مكونات الحاسوب </vt:lpstr>
      <vt:lpstr>المكونات المادية ((Hardware</vt:lpstr>
      <vt:lpstr>مكونات الحاسوب </vt:lpstr>
      <vt:lpstr>المكونات البرمجية ((Software</vt:lpstr>
      <vt:lpstr>عرض تقديمي في PowerPoint</vt:lpstr>
      <vt:lpstr>وحدات الاخراج output Units</vt:lpstr>
      <vt:lpstr>وحدات إدخال وإخراج معا</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zeeko mohmmd</dc:creator>
  <cp:lastModifiedBy>HP</cp:lastModifiedBy>
  <cp:revision>21</cp:revision>
  <dcterms:created xsi:type="dcterms:W3CDTF">2025-07-15T05:37:03Z</dcterms:created>
  <dcterms:modified xsi:type="dcterms:W3CDTF">2025-11-24T07:59:01Z</dcterms:modified>
</cp:coreProperties>
</file>