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87" r:id="rId3"/>
    <p:sldId id="288" r:id="rId4"/>
    <p:sldId id="289" r:id="rId5"/>
    <p:sldId id="302" r:id="rId6"/>
    <p:sldId id="303" r:id="rId7"/>
    <p:sldId id="304" r:id="rId8"/>
    <p:sldId id="306" r:id="rId9"/>
    <p:sldId id="308" r:id="rId10"/>
    <p:sldId id="305" r:id="rId11"/>
    <p:sldId id="307" r:id="rId12"/>
    <p:sldId id="29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04/11/47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F504-BEAC-C7A6-EEF5-5D1B77B4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E9111-3235-EA91-0BBA-71746AE4F8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69F254-A65F-6410-1210-D5E211FB1BD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86C6B5A-DF3F-7F10-1C91-EC01B79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2BA242-3C81-A54B-B5BF-DD370BA69E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383514AB-6602-2E38-6B01-C5432BDA856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1234ED1-0E18-31FC-6DC0-DEE0C9DBE99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96AF84-9E8A-9580-1DFD-3F7CD89811E2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2D6B1E-4757-0771-D203-39A39F97DDD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854" y="1122557"/>
            <a:ext cx="7433990" cy="50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أجزاء الجهاز الخارجية</a:t>
            </a: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288046" y="1484582"/>
            <a:ext cx="10498030" cy="40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93EA-9F56-4D9F-7297-B2DC099DE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C2C23-1842-EE41-1E42-FD7CD1A307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771B93-7D98-F446-2BD6-BA4D12722E5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376DD6A-654B-2931-B945-0BC9A683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A95F7C3-83EA-4079-148C-A6DFACEA9A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4C63C0F2-FE94-D53A-CE4F-25265E87581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9616797C-7F60-1933-EA8D-7CECD951417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5B9B19-56D1-62F6-2822-F3133E89A7E3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19B441-A458-0F91-6704-46C421D4ABF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102756" y="1122362"/>
            <a:ext cx="10683320" cy="505541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تحميل </a:t>
            </a:r>
            <a:r>
              <a:rPr lang="ar-SA" dirty="0" smtClean="0">
                <a:solidFill>
                  <a:srgbClr val="FF0000"/>
                </a:solidFill>
              </a:rPr>
              <a:t>المحاضرة؟؟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نرجو </a:t>
            </a:r>
            <a:r>
              <a:rPr lang="ar-SA" sz="4800" dirty="0"/>
              <a:t>منكم الدخول إلى المنصة التعليمية لتحميل المحاضرة كاملة، والاستفادة من جميع الخصائص والموارد الإضافية المتوفرة عليها.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7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-381372" y="377236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EA0BD7-E82E-4C78-9526-0B532D38A1B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89322" y="1115294"/>
            <a:ext cx="7096754" cy="50498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/>
              <a:t>مادة :التوجيه المهني والتميز</a:t>
            </a:r>
          </a:p>
          <a:p>
            <a:pPr marL="0" indent="0" algn="ctr">
              <a:buNone/>
            </a:pPr>
            <a:endParaRPr lang="ar-SA" sz="4400" b="1" dirty="0" smtClean="0"/>
          </a:p>
          <a:p>
            <a:pPr marL="0" indent="0" algn="ctr">
              <a:buNone/>
            </a:pPr>
            <a:r>
              <a:rPr lang="ar-SA" sz="4400" b="1" dirty="0" smtClean="0"/>
              <a:t>قسم تقنية الأجهزة الطبية</a:t>
            </a:r>
          </a:p>
          <a:p>
            <a:pPr marL="0" indent="0" algn="ctr">
              <a:buNone/>
            </a:pPr>
            <a:r>
              <a:rPr lang="ar-SA" sz="4400" b="1" dirty="0" smtClean="0"/>
              <a:t>&amp;</a:t>
            </a:r>
          </a:p>
          <a:p>
            <a:pPr marL="0" indent="0" algn="ctr">
              <a:buNone/>
            </a:pPr>
            <a:r>
              <a:rPr lang="ar-SA" sz="4400" b="1" dirty="0" smtClean="0"/>
              <a:t>قسم تقنية السلامة والصحة المهنية</a:t>
            </a:r>
          </a:p>
          <a:p>
            <a:pPr marL="0" indent="0" algn="ctr">
              <a:buNone/>
            </a:pPr>
            <a:r>
              <a:rPr lang="ar-SA" sz="4400" b="1" dirty="0" smtClean="0"/>
              <a:t> </a:t>
            </a:r>
            <a:endParaRPr lang="ar-SA" sz="44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7" y="1367382"/>
            <a:ext cx="3960734" cy="45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FEB1221C-BCF8-B0A9-CEEB-5908E21B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dirty="0">
                <a:solidFill>
                  <a:schemeClr val="accent6"/>
                </a:solidFill>
              </a:rPr>
              <a:t>مقدمة</a:t>
            </a:r>
            <a:r>
              <a:rPr lang="ar-SA" dirty="0"/>
              <a:t> :</a:t>
            </a:r>
            <a:endParaRPr lang="en-US" dirty="0"/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3ACAF0B2-8CB2-5761-460A-A1E7F982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56" y="1450551"/>
            <a:ext cx="10590769" cy="4573690"/>
          </a:xfrm>
        </p:spPr>
        <p:txBody>
          <a:bodyPr>
            <a:normAutofit/>
          </a:bodyPr>
          <a:lstStyle/>
          <a:p>
            <a:pPr fontAlgn="ctr"/>
            <a:r>
              <a:rPr lang="ar-SA" sz="2400" dirty="0" smtClean="0"/>
              <a:t>عملية </a:t>
            </a:r>
            <a:r>
              <a:rPr lang="ar-SA" sz="2400" dirty="0"/>
              <a:t>مساعدة الفرد على اختيار مهنة تتناسب مع قدراته، ميوله، واستعداداته، بحيث يحقق النجاح والرضا الشخصي، مع الإسهام في خدمة المجتمع. </a:t>
            </a:r>
            <a:endParaRPr lang="en-US" sz="2400" dirty="0"/>
          </a:p>
          <a:p>
            <a:pPr rtl="0"/>
            <a:r>
              <a:rPr lang="ar-SA" sz="2400" dirty="0"/>
              <a:t>بعبارة أبسط: هو دليل يساعد الشخص على </a:t>
            </a:r>
            <a:r>
              <a:rPr lang="ar-SA" sz="2400" dirty="0" smtClean="0"/>
              <a:t>اكتشاف نفسه (مهاراته</a:t>
            </a:r>
            <a:r>
              <a:rPr lang="ar-SA" sz="2400" dirty="0"/>
              <a:t>، اهتماماته، وقيمه) واستكشاف خيارات العمل المناسبة، ثم اتخاذ قرار مهني مدروس ومستنير، بدلاً من الاختيار </a:t>
            </a:r>
            <a:r>
              <a:rPr lang="ar-SA" sz="2400" dirty="0" smtClean="0"/>
              <a:t>العشوائي. أما </a:t>
            </a:r>
            <a:r>
              <a:rPr lang="ar-SA" sz="2400" dirty="0"/>
              <a:t>التميز في السياق المهني، فيعني الارتقاء بالأداء إلى مستوى متميز من خلال تطوير الذات، اكتساب المهارات العالية، التحفيز المستمر، والابتكار، مما يؤدي إلى النجاح المهني، الرضا الوظيفي، والتنافسية في سوق </a:t>
            </a:r>
            <a:r>
              <a:rPr lang="ar-SA" sz="2400" dirty="0" smtClean="0"/>
              <a:t>العمل. غالباً </a:t>
            </a:r>
            <a:r>
              <a:rPr lang="ar-SA" sz="2400" dirty="0"/>
              <a:t>ما يرتبط التوجيه المهني بالتميز؛ لأن اختيار المهنة المناسبة يُعد الخطوة الأولى نحو بناء مسار مهني </a:t>
            </a:r>
            <a:r>
              <a:rPr lang="ar-SA" sz="2400"/>
              <a:t>متميز </a:t>
            </a:r>
            <a:r>
              <a:rPr lang="ar-SA" sz="2400" smtClean="0"/>
              <a:t>ومُرضٍ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99" y="2210915"/>
            <a:ext cx="8913272" cy="3043823"/>
          </a:xfr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solidFill>
                  <a:schemeClr val="accent6"/>
                </a:solidFill>
              </a:rPr>
              <a:t>تعريف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8" y="1088258"/>
            <a:ext cx="7943291" cy="478364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7" y="1580857"/>
            <a:ext cx="2847506" cy="4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العوامل المرتبطة بمناخ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44" y="1348839"/>
            <a:ext cx="7364005" cy="472992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74" y="1455719"/>
            <a:ext cx="4397319" cy="45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تصنيفات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95" y="2202980"/>
            <a:ext cx="8592749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999FE0E-4728-EA2A-AB49-9649BCD0286B}"/>
              </a:ext>
            </a:extLst>
          </p:cNvPr>
          <p:cNvSpPr/>
          <p:nvPr/>
        </p:nvSpPr>
        <p:spPr>
          <a:xfrm>
            <a:off x="102034" y="160960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تصنيفات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5365" y="1380100"/>
            <a:ext cx="9009036" cy="45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999FE0E-4728-EA2A-AB49-9649BCD0286B}"/>
              </a:ext>
            </a:extLst>
          </p:cNvPr>
          <p:cNvSpPr/>
          <p:nvPr/>
        </p:nvSpPr>
        <p:spPr>
          <a:xfrm>
            <a:off x="102034" y="160960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تصنيفات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696" y="1918222"/>
            <a:ext cx="7992590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9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200</Words>
  <Application>Microsoft Office PowerPoint</Application>
  <PresentationFormat>شاشة عريضة</PresentationFormat>
  <Paragraphs>50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مقدمة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تحميل المحاضرة؟؟  نرجو منكم الدخول إلى المنصة التعليمية لتحميل المحاضرة كاملة، والاستفادة من جميع الخصائص والموارد الإضافية المتوفرة عليها.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82</cp:revision>
  <dcterms:created xsi:type="dcterms:W3CDTF">2025-02-10T16:14:19Z</dcterms:created>
  <dcterms:modified xsi:type="dcterms:W3CDTF">2026-04-20T07:07:40Z</dcterms:modified>
</cp:coreProperties>
</file>